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7;p2"/>
          <p:cNvSpPr txBox="1"/>
          <p:nvPr/>
        </p:nvSpPr>
        <p:spPr>
          <a:xfrm>
            <a:off x="4704148" y="71874"/>
            <a:ext cx="4500601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Contenido</a:t>
            </a:r>
          </a:p>
        </p:txBody>
      </p:sp>
      <p:sp>
        <p:nvSpPr>
          <p:cNvPr id="1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o del título"/>
          <p:cNvSpPr txBox="1"/>
          <p:nvPr>
            <p:ph type="title"/>
          </p:nvPr>
        </p:nvSpPr>
        <p:spPr>
          <a:xfrm>
            <a:off x="521300" y="600199"/>
            <a:ext cx="11064300" cy="5454302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algn="ctr">
              <a:buClr>
                <a:srgbClr val="000000"/>
              </a:buClr>
              <a:buSzPts val="6400"/>
              <a:buFont typeface="Helvetica"/>
              <a:buChar char="●"/>
              <a:defRPr b="1" sz="6400"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1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03;p13"/>
          <p:cNvSpPr/>
          <p:nvPr/>
        </p:nvSpPr>
        <p:spPr>
          <a:xfrm>
            <a:off x="6096000" y="-167"/>
            <a:ext cx="6096000" cy="68580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/>
            </a:pPr>
          </a:p>
        </p:txBody>
      </p:sp>
      <p:sp>
        <p:nvSpPr>
          <p:cNvPr id="121" name="Texto del título"/>
          <p:cNvSpPr txBox="1"/>
          <p:nvPr>
            <p:ph type="title"/>
          </p:nvPr>
        </p:nvSpPr>
        <p:spPr>
          <a:xfrm>
            <a:off x="358799" y="1775847"/>
            <a:ext cx="5094601" cy="946801"/>
          </a:xfrm>
          <a:prstGeom prst="rect">
            <a:avLst/>
          </a:prstGeom>
        </p:spPr>
        <p:txBody>
          <a:bodyPr lIns="91424" tIns="91424" rIns="91424" bIns="91424" anchor="t">
            <a:normAutofit fontScale="100000" lnSpcReduction="0"/>
          </a:bodyPr>
          <a:lstStyle>
            <a:lvl1pPr>
              <a:defRPr b="1"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22" name="Nivel de texto 1…"/>
          <p:cNvSpPr txBox="1"/>
          <p:nvPr>
            <p:ph type="body" sz="quarter" idx="1"/>
          </p:nvPr>
        </p:nvSpPr>
        <p:spPr>
          <a:xfrm>
            <a:off x="358799" y="5006375"/>
            <a:ext cx="5190301" cy="15318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marL="457200" indent="-311150">
              <a:buClr>
                <a:srgbClr val="000000"/>
              </a:buClr>
              <a:buSzPts val="1300"/>
              <a:buFont typeface="Helvetica"/>
              <a:buChar char="●"/>
              <a:defRPr sz="13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indent="-311150">
              <a:buClr>
                <a:srgbClr val="000000"/>
              </a:buClr>
              <a:buSzPts val="1300"/>
              <a:buFont typeface="Helvetica"/>
              <a:buChar char="○"/>
              <a:defRPr sz="13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indent="-311150">
              <a:buClr>
                <a:srgbClr val="000000"/>
              </a:buClr>
              <a:buSzPts val="1300"/>
              <a:buFont typeface="Helvetica"/>
              <a:buChar char="■"/>
              <a:defRPr sz="13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indent="-311150">
              <a:buClr>
                <a:srgbClr val="000000"/>
              </a:buClr>
              <a:buSzPts val="1300"/>
              <a:buFont typeface="Helvetica"/>
              <a:buChar char="●"/>
              <a:defRPr sz="13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indent="-311150">
              <a:buClr>
                <a:srgbClr val="000000"/>
              </a:buClr>
              <a:buSzPts val="1300"/>
              <a:buFont typeface="Helvetica"/>
              <a:buChar char="○"/>
              <a:defRPr sz="130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23" name="Número de diapositiva"/>
          <p:cNvSpPr txBox="1"/>
          <p:nvPr>
            <p:ph type="sldNum" sz="quarter" idx="2"/>
          </p:nvPr>
        </p:nvSpPr>
        <p:spPr>
          <a:xfrm>
            <a:off x="11296609" y="6289855"/>
            <a:ext cx="393319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Nivel de texto 1…"/>
          <p:cNvSpPr txBox="1"/>
          <p:nvPr>
            <p:ph type="body" sz="quarter" idx="1"/>
          </p:nvPr>
        </p:nvSpPr>
        <p:spPr>
          <a:xfrm>
            <a:off x="415600" y="5640766"/>
            <a:ext cx="7998301" cy="806701"/>
          </a:xfrm>
          <a:prstGeom prst="rect">
            <a:avLst/>
          </a:prstGeom>
        </p:spPr>
        <p:txBody>
          <a:bodyPr lIns="91424" tIns="91424" rIns="91424" bIns="91424" anchor="ctr">
            <a:normAutofit fontScale="100000" lnSpcReduction="0"/>
          </a:bodyPr>
          <a:lstStyle>
            <a:lvl1pPr marL="228600"/>
            <a:lvl2pPr marL="228600" indent="-228600"/>
            <a:lvl3pPr marL="228600" indent="-228600"/>
            <a:lvl4pPr marL="228600" indent="-228600"/>
            <a:lvl5pPr marL="228600" indent="-228600"/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1" name="Número de diapositiva"/>
          <p:cNvSpPr txBox="1"/>
          <p:nvPr>
            <p:ph type="sldNum" sz="quarter" idx="2"/>
          </p:nvPr>
        </p:nvSpPr>
        <p:spPr>
          <a:xfrm>
            <a:off x="11296609" y="6289855"/>
            <a:ext cx="393319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12;p15"/>
          <p:cNvSpPr/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Background Sty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14;p16"/>
          <p:cNvSpPr/>
          <p:nvPr/>
        </p:nvSpPr>
        <p:spPr>
          <a:xfrm>
            <a:off x="-92125" y="-7700"/>
            <a:ext cx="8255100" cy="6873300"/>
          </a:xfrm>
          <a:prstGeom prst="rect">
            <a:avLst/>
          </a:prstGeom>
          <a:solidFill>
            <a:srgbClr val="11141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800">
                <a:latin typeface="Montserrat Medium"/>
                <a:ea typeface="Montserrat Medium"/>
                <a:cs typeface="Montserrat Medium"/>
                <a:sym typeface="Montserrat Medium"/>
              </a:defRPr>
            </a:pPr>
          </a:p>
        </p:txBody>
      </p:sp>
      <p:sp>
        <p:nvSpPr>
          <p:cNvPr id="147" name="Texto del título"/>
          <p:cNvSpPr txBox="1"/>
          <p:nvPr>
            <p:ph type="title"/>
          </p:nvPr>
        </p:nvSpPr>
        <p:spPr>
          <a:xfrm>
            <a:off x="358799" y="1775847"/>
            <a:ext cx="5094601" cy="946801"/>
          </a:xfrm>
          <a:prstGeom prst="rect">
            <a:avLst/>
          </a:prstGeom>
        </p:spPr>
        <p:txBody>
          <a:bodyPr lIns="91424" tIns="91424" rIns="91424" bIns="91424" anchor="t">
            <a:normAutofit fontScale="100000" lnSpcReduction="0"/>
          </a:bodyPr>
          <a:lstStyle>
            <a:lvl1pPr>
              <a:defRPr b="1" sz="4200">
                <a:solidFill>
                  <a:srgbClr val="FDFDFD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48" name="Nivel de texto 1…"/>
          <p:cNvSpPr txBox="1"/>
          <p:nvPr>
            <p:ph type="body" sz="quarter" idx="1"/>
          </p:nvPr>
        </p:nvSpPr>
        <p:spPr>
          <a:xfrm>
            <a:off x="358799" y="5006375"/>
            <a:ext cx="5190301" cy="15318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marL="457200" indent="-311150">
              <a:buClr>
                <a:srgbClr val="FDFDFD"/>
              </a:buClr>
              <a:buSzPts val="1300"/>
              <a:buFont typeface="Helvetica"/>
              <a:buChar char="●"/>
              <a:defRPr sz="1300">
                <a:solidFill>
                  <a:srgbClr val="FDFD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indent="-311150">
              <a:buClr>
                <a:srgbClr val="FDFDFD"/>
              </a:buClr>
              <a:buSzPts val="1300"/>
              <a:buFont typeface="Helvetica"/>
              <a:buChar char="○"/>
              <a:defRPr sz="1300">
                <a:solidFill>
                  <a:srgbClr val="FDFDFD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indent="-311150">
              <a:buClr>
                <a:srgbClr val="FDFDFD"/>
              </a:buClr>
              <a:buSzPts val="1300"/>
              <a:buFont typeface="Helvetica"/>
              <a:buChar char="■"/>
              <a:defRPr sz="1300">
                <a:solidFill>
                  <a:srgbClr val="FDFDFD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indent="-311150">
              <a:buClr>
                <a:srgbClr val="FDFDFD"/>
              </a:buClr>
              <a:buSzPts val="1300"/>
              <a:buFont typeface="Helvetica"/>
              <a:buChar char="●"/>
              <a:defRPr sz="1300">
                <a:solidFill>
                  <a:srgbClr val="FDFDFD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indent="-311150">
              <a:buClr>
                <a:srgbClr val="FDFDFD"/>
              </a:buClr>
              <a:buSzPts val="1300"/>
              <a:buFont typeface="Helvetica"/>
              <a:buChar char="○"/>
              <a:defRPr sz="1300">
                <a:solidFill>
                  <a:srgbClr val="FDFDFD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49" name="Google Shape;118;p16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FDFD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15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Background Styl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20;p17"/>
          <p:cNvSpPr/>
          <p:nvPr/>
        </p:nvSpPr>
        <p:spPr>
          <a:xfrm>
            <a:off x="4202300" y="-7700"/>
            <a:ext cx="7989900" cy="6873300"/>
          </a:xfrm>
          <a:prstGeom prst="rect">
            <a:avLst/>
          </a:prstGeom>
          <a:solidFill>
            <a:srgbClr val="11141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800">
                <a:latin typeface="Montserrat Medium"/>
                <a:ea typeface="Montserrat Medium"/>
                <a:cs typeface="Montserrat Medium"/>
                <a:sym typeface="Montserrat Medium"/>
              </a:defRPr>
            </a:pPr>
          </a:p>
        </p:txBody>
      </p:sp>
      <p:sp>
        <p:nvSpPr>
          <p:cNvPr id="15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ockUp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22;p18"/>
          <p:cNvSpPr/>
          <p:nvPr/>
        </p:nvSpPr>
        <p:spPr>
          <a:xfrm>
            <a:off x="635000" y="633874"/>
            <a:ext cx="10922100" cy="5590202"/>
          </a:xfrm>
          <a:prstGeom prst="rect">
            <a:avLst/>
          </a:prstGeom>
          <a:solidFill>
            <a:srgbClr val="F6F9FF"/>
          </a:solidFill>
          <a:ln w="12700">
            <a:miter lim="400000"/>
          </a:ln>
          <a:effectLst>
            <a:outerShdw sx="100000" sy="100000" kx="0" ky="0" algn="b" rotWithShape="0" blurRad="254000" dist="25400" dir="2700000">
              <a:srgbClr val="1F2125">
                <a:alpha val="149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5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6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Número de diapositiva"/>
          <p:cNvSpPr txBox="1"/>
          <p:nvPr>
            <p:ph type="sldNum" sz="quarter" idx="2"/>
          </p:nvPr>
        </p:nvSpPr>
        <p:spPr>
          <a:xfrm>
            <a:off x="11879016" y="6462174"/>
            <a:ext cx="168089" cy="1651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20000"/>
              </a:lnSpc>
              <a:defRPr sz="1100">
                <a:solidFill>
                  <a:srgbClr val="51515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;p3"/>
          <p:cNvSpPr/>
          <p:nvPr/>
        </p:nvSpPr>
        <p:spPr>
          <a:xfrm>
            <a:off x="1584" y="-7688"/>
            <a:ext cx="12188702" cy="6873300"/>
          </a:xfrm>
          <a:prstGeom prst="rect">
            <a:avLst/>
          </a:prstGeom>
          <a:solidFill>
            <a:srgbClr val="11141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800">
                <a:latin typeface="Montserrat Medium"/>
                <a:ea typeface="Montserrat Medium"/>
                <a:cs typeface="Montserrat Medium"/>
                <a:sym typeface="Montserrat Medium"/>
              </a:defRPr>
            </a:pPr>
          </a:p>
        </p:txBody>
      </p:sp>
      <p:sp>
        <p:nvSpPr>
          <p:cNvPr id="24" name="Google Shape;47;p3"/>
          <p:cNvSpPr/>
          <p:nvPr/>
        </p:nvSpPr>
        <p:spPr>
          <a:xfrm>
            <a:off x="11574216" y="301915"/>
            <a:ext cx="304801" cy="304801"/>
          </a:xfrm>
          <a:prstGeom prst="rect">
            <a:avLst/>
          </a:prstGeom>
          <a:solidFill>
            <a:srgbClr val="FFC84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Número de diapositiva"/>
          <p:cNvSpPr txBox="1"/>
          <p:nvPr>
            <p:ph type="sldNum" sz="quarter" idx="2"/>
          </p:nvPr>
        </p:nvSpPr>
        <p:spPr>
          <a:xfrm>
            <a:off x="11879016" y="6462174"/>
            <a:ext cx="153963" cy="152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" name="Texto del título"/>
          <p:cNvSpPr txBox="1"/>
          <p:nvPr>
            <p:ph type="title"/>
          </p:nvPr>
        </p:nvSpPr>
        <p:spPr>
          <a:xfrm>
            <a:off x="358799" y="4330417"/>
            <a:ext cx="5886302" cy="946801"/>
          </a:xfrm>
          <a:prstGeom prst="rect">
            <a:avLst/>
          </a:prstGeom>
        </p:spPr>
        <p:txBody>
          <a:bodyPr lIns="91424" tIns="91424" rIns="91424" bIns="91424" anchor="t">
            <a:normAutofit fontScale="100000" lnSpcReduction="0"/>
          </a:bodyPr>
          <a:lstStyle>
            <a:lvl1pPr>
              <a:defRPr b="1"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Texto del título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Número de diapositiva"/>
          <p:cNvSpPr txBox="1"/>
          <p:nvPr>
            <p:ph type="sldNum" sz="quarter" idx="2"/>
          </p:nvPr>
        </p:nvSpPr>
        <p:spPr>
          <a:xfrm>
            <a:off x="11879016" y="6462174"/>
            <a:ext cx="153963" cy="152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1" name="Texto del título"/>
          <p:cNvSpPr txBox="1"/>
          <p:nvPr>
            <p:ph type="title"/>
          </p:nvPr>
        </p:nvSpPr>
        <p:spPr>
          <a:xfrm>
            <a:off x="358799" y="1775847"/>
            <a:ext cx="5094601" cy="946801"/>
          </a:xfrm>
          <a:prstGeom prst="rect">
            <a:avLst/>
          </a:prstGeom>
        </p:spPr>
        <p:txBody>
          <a:bodyPr lIns="91424" tIns="91424" rIns="91424" bIns="91424" anchor="t">
            <a:normAutofit fontScale="100000" lnSpcReduction="0"/>
          </a:bodyPr>
          <a:lstStyle>
            <a:lvl1pPr>
              <a:defRPr b="1"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42" name="Nivel de texto 1…"/>
          <p:cNvSpPr txBox="1"/>
          <p:nvPr>
            <p:ph type="body" sz="quarter" idx="1"/>
          </p:nvPr>
        </p:nvSpPr>
        <p:spPr>
          <a:xfrm>
            <a:off x="358799" y="5006375"/>
            <a:ext cx="5190301" cy="15318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marL="457200" indent="-311150">
              <a:buClr>
                <a:srgbClr val="000000"/>
              </a:buClr>
              <a:buSzPts val="1300"/>
              <a:buFont typeface="Helvetica"/>
              <a:buChar char="●"/>
              <a:defRPr sz="13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indent="-311150">
              <a:buClr>
                <a:srgbClr val="000000"/>
              </a:buClr>
              <a:buSzPts val="1300"/>
              <a:buFont typeface="Helvetica"/>
              <a:buChar char="○"/>
              <a:defRPr sz="13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indent="-311150">
              <a:buClr>
                <a:srgbClr val="000000"/>
              </a:buClr>
              <a:buSzPts val="1300"/>
              <a:buFont typeface="Helvetica"/>
              <a:buChar char="■"/>
              <a:defRPr sz="13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indent="-311150">
              <a:buClr>
                <a:srgbClr val="000000"/>
              </a:buClr>
              <a:buSzPts val="1300"/>
              <a:buFont typeface="Helvetica"/>
              <a:buChar char="●"/>
              <a:defRPr sz="13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indent="-311150">
              <a:buClr>
                <a:srgbClr val="000000"/>
              </a:buClr>
              <a:buSzPts val="1300"/>
              <a:buFont typeface="Helvetica"/>
              <a:buChar char="○"/>
              <a:defRPr sz="130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o del título"/>
          <p:cNvSpPr txBox="1"/>
          <p:nvPr>
            <p:ph type="title"/>
          </p:nvPr>
        </p:nvSpPr>
        <p:spPr>
          <a:xfrm>
            <a:off x="358799" y="1775847"/>
            <a:ext cx="5094601" cy="946801"/>
          </a:xfrm>
          <a:prstGeom prst="rect">
            <a:avLst/>
          </a:prstGeom>
        </p:spPr>
        <p:txBody>
          <a:bodyPr lIns="91424" tIns="91424" rIns="91424" bIns="91424" anchor="t">
            <a:normAutofit fontScale="100000" lnSpcReduction="0"/>
          </a:bodyPr>
          <a:lstStyle>
            <a:lvl1pPr>
              <a:defRPr b="1"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50" name="Nivel de texto 1…"/>
          <p:cNvSpPr txBox="1"/>
          <p:nvPr>
            <p:ph type="body" sz="quarter" idx="1"/>
          </p:nvPr>
        </p:nvSpPr>
        <p:spPr>
          <a:xfrm>
            <a:off x="358799" y="5006375"/>
            <a:ext cx="5190301" cy="15318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marL="457200" indent="-311150">
              <a:buClr>
                <a:srgbClr val="000000"/>
              </a:buClr>
              <a:buSzPts val="1300"/>
              <a:buFont typeface="Helvetica"/>
              <a:buChar char="●"/>
              <a:defRPr sz="13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indent="-311150">
              <a:buClr>
                <a:srgbClr val="000000"/>
              </a:buClr>
              <a:buSzPts val="1300"/>
              <a:buFont typeface="Helvetica"/>
              <a:buChar char="○"/>
              <a:defRPr sz="13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indent="-311150">
              <a:buClr>
                <a:srgbClr val="000000"/>
              </a:buClr>
              <a:buSzPts val="1300"/>
              <a:buFont typeface="Helvetica"/>
              <a:buChar char="■"/>
              <a:defRPr sz="13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indent="-311150">
              <a:buClr>
                <a:srgbClr val="000000"/>
              </a:buClr>
              <a:buSzPts val="1300"/>
              <a:buFont typeface="Helvetica"/>
              <a:buChar char="●"/>
              <a:defRPr sz="13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indent="-311150">
              <a:buClr>
                <a:srgbClr val="000000"/>
              </a:buClr>
              <a:buSzPts val="1300"/>
              <a:buFont typeface="Helvetica"/>
              <a:buChar char="○"/>
              <a:defRPr sz="130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1" name="Google Shape;63;p6"/>
          <p:cNvSpPr txBox="1"/>
          <p:nvPr>
            <p:ph type="body" sz="quarter" idx="21"/>
          </p:nvPr>
        </p:nvSpPr>
        <p:spPr>
          <a:xfrm>
            <a:off x="6359950" y="4990874"/>
            <a:ext cx="5190301" cy="14712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311150">
              <a:buClr>
                <a:srgbClr val="000000"/>
              </a:buClr>
              <a:buSzPts val="1300"/>
              <a:buFont typeface="Helvetica"/>
              <a:buChar char="●"/>
              <a:defRPr b="1" sz="13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5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TWO_COLUMN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o del título"/>
          <p:cNvSpPr txBox="1"/>
          <p:nvPr>
            <p:ph type="title"/>
          </p:nvPr>
        </p:nvSpPr>
        <p:spPr>
          <a:xfrm>
            <a:off x="358799" y="4330417"/>
            <a:ext cx="5886302" cy="946801"/>
          </a:xfrm>
          <a:prstGeom prst="rect">
            <a:avLst/>
          </a:prstGeom>
        </p:spPr>
        <p:txBody>
          <a:bodyPr lIns="91424" tIns="91424" rIns="91424" bIns="91424" anchor="t">
            <a:normAutofit fontScale="100000" lnSpcReduction="0"/>
          </a:bodyPr>
          <a:lstStyle>
            <a:lvl1pPr>
              <a:defRPr b="1"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60" name="Nivel de texto 1…"/>
          <p:cNvSpPr txBox="1"/>
          <p:nvPr>
            <p:ph type="body" sz="quarter" idx="1"/>
          </p:nvPr>
        </p:nvSpPr>
        <p:spPr>
          <a:xfrm>
            <a:off x="7990299" y="4571224"/>
            <a:ext cx="3767700" cy="3408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>
              <a:defRPr b="1" sz="18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  <a:lvl2pPr>
              <a:defRPr b="1" sz="18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2pPr>
            <a:lvl3pPr>
              <a:defRPr b="1" sz="18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3pPr>
            <a:lvl4pPr>
              <a:defRPr b="1" sz="18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4pPr>
            <a:lvl5pPr>
              <a:defRPr b="1" sz="18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1" name="Google Shape;68;p7"/>
          <p:cNvSpPr txBox="1"/>
          <p:nvPr>
            <p:ph type="body" sz="quarter" idx="21"/>
          </p:nvPr>
        </p:nvSpPr>
        <p:spPr>
          <a:xfrm>
            <a:off x="7990299" y="5053546"/>
            <a:ext cx="3599701" cy="15318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292100">
              <a:lnSpc>
                <a:spcPct val="120000"/>
              </a:lnSpc>
              <a:buClr>
                <a:srgbClr val="000000"/>
              </a:buClr>
              <a:buSzPts val="1000"/>
              <a:buFont typeface="Helvetica"/>
              <a:buChar char="●"/>
              <a:defRPr b="1" sz="10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62" name="Google Shape;70;p7"/>
          <p:cNvSpPr txBox="1"/>
          <p:nvPr>
            <p:ph type="body" sz="quarter" idx="22"/>
          </p:nvPr>
        </p:nvSpPr>
        <p:spPr>
          <a:xfrm>
            <a:off x="7990299" y="2897895"/>
            <a:ext cx="3599701" cy="15318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292100">
              <a:lnSpc>
                <a:spcPct val="120000"/>
              </a:lnSpc>
              <a:buClr>
                <a:srgbClr val="000000"/>
              </a:buClr>
              <a:buSzPts val="1000"/>
              <a:buFont typeface="Helvetica"/>
              <a:buChar char="●"/>
              <a:defRPr b="1" sz="10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63" name="Google Shape;72;p7"/>
          <p:cNvSpPr txBox="1"/>
          <p:nvPr>
            <p:ph type="body" sz="quarter" idx="23"/>
          </p:nvPr>
        </p:nvSpPr>
        <p:spPr>
          <a:xfrm>
            <a:off x="7990299" y="692670"/>
            <a:ext cx="3599701" cy="1531802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292100">
              <a:lnSpc>
                <a:spcPct val="120000"/>
              </a:lnSpc>
              <a:buClr>
                <a:srgbClr val="000000"/>
              </a:buClr>
              <a:buSzPts val="1000"/>
              <a:buFont typeface="Helvetica"/>
              <a:buChar char="●"/>
              <a:defRPr b="1" sz="10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6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TWO_COLUMNS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4;p8"/>
          <p:cNvSpPr/>
          <p:nvPr/>
        </p:nvSpPr>
        <p:spPr>
          <a:xfrm>
            <a:off x="7504449" y="-7700"/>
            <a:ext cx="4685701" cy="6873300"/>
          </a:xfrm>
          <a:prstGeom prst="rect">
            <a:avLst/>
          </a:prstGeom>
          <a:solidFill>
            <a:srgbClr val="11141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72" name="Texto del título"/>
          <p:cNvSpPr txBox="1"/>
          <p:nvPr>
            <p:ph type="title"/>
          </p:nvPr>
        </p:nvSpPr>
        <p:spPr>
          <a:xfrm>
            <a:off x="358799" y="4330417"/>
            <a:ext cx="5886302" cy="946801"/>
          </a:xfrm>
          <a:prstGeom prst="rect">
            <a:avLst/>
          </a:prstGeom>
        </p:spPr>
        <p:txBody>
          <a:bodyPr lIns="91424" tIns="91424" rIns="91424" bIns="91424" anchor="t">
            <a:normAutofit fontScale="100000" lnSpcReduction="0"/>
          </a:bodyPr>
          <a:lstStyle>
            <a:lvl1pPr>
              <a:defRPr b="1"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73" name="Nivel de texto 1…"/>
          <p:cNvSpPr txBox="1"/>
          <p:nvPr>
            <p:ph type="body" sz="quarter" idx="1"/>
          </p:nvPr>
        </p:nvSpPr>
        <p:spPr>
          <a:xfrm>
            <a:off x="7990299" y="4571224"/>
            <a:ext cx="3767700" cy="3408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>
              <a:defRPr b="1" sz="1800">
                <a:solidFill>
                  <a:srgbClr val="FFC84E"/>
                </a:solidFill>
                <a:latin typeface="+mj-lt"/>
                <a:ea typeface="+mj-ea"/>
                <a:cs typeface="+mj-cs"/>
                <a:sym typeface="Playfair Display"/>
              </a:defRPr>
            </a:lvl1pPr>
            <a:lvl2pPr>
              <a:defRPr b="1" sz="1800">
                <a:solidFill>
                  <a:srgbClr val="FFC84E"/>
                </a:solidFill>
                <a:latin typeface="+mj-lt"/>
                <a:ea typeface="+mj-ea"/>
                <a:cs typeface="+mj-cs"/>
                <a:sym typeface="Playfair Display"/>
              </a:defRPr>
            </a:lvl2pPr>
            <a:lvl3pPr>
              <a:defRPr b="1" sz="1800">
                <a:solidFill>
                  <a:srgbClr val="FFC84E"/>
                </a:solidFill>
                <a:latin typeface="+mj-lt"/>
                <a:ea typeface="+mj-ea"/>
                <a:cs typeface="+mj-cs"/>
                <a:sym typeface="Playfair Display"/>
              </a:defRPr>
            </a:lvl3pPr>
            <a:lvl4pPr>
              <a:defRPr b="1" sz="1800">
                <a:solidFill>
                  <a:srgbClr val="FFC84E"/>
                </a:solidFill>
                <a:latin typeface="+mj-lt"/>
                <a:ea typeface="+mj-ea"/>
                <a:cs typeface="+mj-cs"/>
                <a:sym typeface="Playfair Display"/>
              </a:defRPr>
            </a:lvl4pPr>
            <a:lvl5pPr>
              <a:defRPr b="1" sz="1800">
                <a:solidFill>
                  <a:srgbClr val="FFC84E"/>
                </a:solidFill>
                <a:latin typeface="+mj-lt"/>
                <a:ea typeface="+mj-ea"/>
                <a:cs typeface="+mj-cs"/>
                <a:sym typeface="Playfair Display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Google Shape;77;p8"/>
          <p:cNvSpPr txBox="1"/>
          <p:nvPr>
            <p:ph type="body" sz="quarter" idx="21"/>
          </p:nvPr>
        </p:nvSpPr>
        <p:spPr>
          <a:xfrm>
            <a:off x="7990299" y="5053546"/>
            <a:ext cx="3599701" cy="15318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292100">
              <a:lnSpc>
                <a:spcPct val="120000"/>
              </a:lnSpc>
              <a:buClr>
                <a:srgbClr val="FDFDFD"/>
              </a:buClr>
              <a:buSzPts val="1000"/>
              <a:buFont typeface="Helvetica"/>
              <a:buChar char="●"/>
              <a:defRPr b="1" sz="1000">
                <a:solidFill>
                  <a:srgbClr val="FDFDFD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75" name="Google Shape;79;p8"/>
          <p:cNvSpPr txBox="1"/>
          <p:nvPr>
            <p:ph type="body" sz="quarter" idx="22"/>
          </p:nvPr>
        </p:nvSpPr>
        <p:spPr>
          <a:xfrm>
            <a:off x="7990299" y="2897895"/>
            <a:ext cx="3599701" cy="15318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292100">
              <a:lnSpc>
                <a:spcPct val="120000"/>
              </a:lnSpc>
              <a:buClr>
                <a:srgbClr val="FDFDFD"/>
              </a:buClr>
              <a:buSzPts val="1000"/>
              <a:buFont typeface="Helvetica"/>
              <a:buChar char="●"/>
              <a:defRPr b="1" sz="1000">
                <a:solidFill>
                  <a:srgbClr val="FDFDFD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76" name="Google Shape;81;p8"/>
          <p:cNvSpPr txBox="1"/>
          <p:nvPr>
            <p:ph type="body" sz="quarter" idx="23"/>
          </p:nvPr>
        </p:nvSpPr>
        <p:spPr>
          <a:xfrm>
            <a:off x="7990299" y="692670"/>
            <a:ext cx="3599701" cy="1531802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292100">
              <a:lnSpc>
                <a:spcPct val="120000"/>
              </a:lnSpc>
              <a:buClr>
                <a:srgbClr val="FDFDFD"/>
              </a:buClr>
              <a:buSzPts val="1000"/>
              <a:buFont typeface="Helvetica"/>
              <a:buChar char="●"/>
              <a:defRPr b="1" sz="1000">
                <a:solidFill>
                  <a:srgbClr val="FDFDFD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7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Nivel de texto 1…"/>
          <p:cNvSpPr txBox="1"/>
          <p:nvPr>
            <p:ph type="body" sz="quarter" idx="1"/>
          </p:nvPr>
        </p:nvSpPr>
        <p:spPr>
          <a:xfrm>
            <a:off x="358807" y="4723624"/>
            <a:ext cx="7070402" cy="3408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>
              <a:defRPr b="1" sz="18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  <a:lvl2pPr>
              <a:defRPr b="1" sz="18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2pPr>
            <a:lvl3pPr>
              <a:defRPr b="1" sz="18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3pPr>
            <a:lvl4pPr>
              <a:defRPr b="1" sz="18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4pPr>
            <a:lvl5pPr>
              <a:defRPr b="1" sz="18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Google Shape;84;p9"/>
          <p:cNvSpPr txBox="1"/>
          <p:nvPr>
            <p:ph type="body" sz="quarter" idx="21"/>
          </p:nvPr>
        </p:nvSpPr>
        <p:spPr>
          <a:xfrm>
            <a:off x="358807" y="5192417"/>
            <a:ext cx="6756001" cy="15318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292100">
              <a:lnSpc>
                <a:spcPct val="120000"/>
              </a:lnSpc>
              <a:buClr>
                <a:srgbClr val="000000"/>
              </a:buClr>
              <a:buSzPts val="1000"/>
              <a:buFont typeface="Helvetica"/>
              <a:buChar char="●"/>
              <a:defRPr b="1" sz="10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86" name="Google Shape;86;p9"/>
          <p:cNvSpPr txBox="1"/>
          <p:nvPr>
            <p:ph type="body" sz="quarter" idx="22"/>
          </p:nvPr>
        </p:nvSpPr>
        <p:spPr>
          <a:xfrm>
            <a:off x="7990303" y="5205945"/>
            <a:ext cx="2973901" cy="15318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292100">
              <a:lnSpc>
                <a:spcPct val="120000"/>
              </a:lnSpc>
              <a:buClr>
                <a:srgbClr val="000000"/>
              </a:buClr>
              <a:buSzPts val="1000"/>
              <a:buFont typeface="Helvetica"/>
              <a:buChar char="●"/>
              <a:defRPr b="1" sz="10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8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Nivel de texto 1…"/>
          <p:cNvSpPr txBox="1"/>
          <p:nvPr>
            <p:ph type="body" sz="quarter" idx="1"/>
          </p:nvPr>
        </p:nvSpPr>
        <p:spPr>
          <a:xfrm>
            <a:off x="8142699" y="4571224"/>
            <a:ext cx="3767700" cy="3408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>
              <a:defRPr b="1" sz="18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  <a:lvl2pPr>
              <a:defRPr b="1" sz="18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2pPr>
            <a:lvl3pPr>
              <a:defRPr b="1" sz="18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3pPr>
            <a:lvl4pPr>
              <a:defRPr b="1" sz="18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4pPr>
            <a:lvl5pPr>
              <a:defRPr b="1" sz="18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5" name="Google Shape;89;p10"/>
          <p:cNvSpPr txBox="1"/>
          <p:nvPr>
            <p:ph type="body" sz="quarter" idx="21"/>
          </p:nvPr>
        </p:nvSpPr>
        <p:spPr>
          <a:xfrm>
            <a:off x="8142699" y="5053546"/>
            <a:ext cx="3599701" cy="15318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292100">
              <a:lnSpc>
                <a:spcPct val="120000"/>
              </a:lnSpc>
              <a:buClr>
                <a:srgbClr val="000000"/>
              </a:buClr>
              <a:buSzPts val="1000"/>
              <a:buFont typeface="Helvetica"/>
              <a:buChar char="●"/>
              <a:defRPr b="1" sz="10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96" name="Google Shape;91;p10"/>
          <p:cNvSpPr txBox="1"/>
          <p:nvPr>
            <p:ph type="body" sz="quarter" idx="22"/>
          </p:nvPr>
        </p:nvSpPr>
        <p:spPr>
          <a:xfrm>
            <a:off x="4160923" y="5054320"/>
            <a:ext cx="3599701" cy="15318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292100">
              <a:lnSpc>
                <a:spcPct val="120000"/>
              </a:lnSpc>
              <a:buClr>
                <a:srgbClr val="000000"/>
              </a:buClr>
              <a:buSzPts val="1000"/>
              <a:buFont typeface="Helvetica"/>
              <a:buChar char="●"/>
              <a:defRPr b="1" sz="10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97" name="Google Shape;93;p10"/>
          <p:cNvSpPr txBox="1"/>
          <p:nvPr>
            <p:ph type="body" sz="quarter" idx="23"/>
          </p:nvPr>
        </p:nvSpPr>
        <p:spPr>
          <a:xfrm>
            <a:off x="274723" y="5054320"/>
            <a:ext cx="3599702" cy="15318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292100">
              <a:lnSpc>
                <a:spcPct val="120000"/>
              </a:lnSpc>
              <a:buClr>
                <a:srgbClr val="000000"/>
              </a:buClr>
              <a:buSzPts val="1000"/>
              <a:buFont typeface="Helvetica"/>
              <a:buChar char="●"/>
              <a:defRPr b="1" sz="10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9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96;p11"/>
          <p:cNvGrpSpPr/>
          <p:nvPr/>
        </p:nvGrpSpPr>
        <p:grpSpPr>
          <a:xfrm>
            <a:off x="5796102" y="492617"/>
            <a:ext cx="5857389" cy="5705857"/>
            <a:chOff x="0" y="0"/>
            <a:chExt cx="5857388" cy="5705856"/>
          </a:xfrm>
        </p:grpSpPr>
        <p:pic>
          <p:nvPicPr>
            <p:cNvPr id="2" name="Google Shape;97;p11" descr="Google Shape;97;p1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1530" y="0"/>
              <a:ext cx="5705859" cy="57058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" name="Google Shape;98;p11"/>
            <p:cNvSpPr/>
            <p:nvPr/>
          </p:nvSpPr>
          <p:spPr>
            <a:xfrm>
              <a:off x="0" y="3708482"/>
              <a:ext cx="765850" cy="1517876"/>
            </a:xfrm>
            <a:prstGeom prst="rect">
              <a:avLst/>
            </a:prstGeom>
            <a:solidFill>
              <a:srgbClr val="FDFDF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0" sz="1300">
                  <a:solidFill>
                    <a:srgbClr val="1A1A22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</p:grpSp>
      <p:sp>
        <p:nvSpPr>
          <p:cNvPr id="5" name="Google Shape;99;p11"/>
          <p:cNvSpPr txBox="1"/>
          <p:nvPr/>
        </p:nvSpPr>
        <p:spPr>
          <a:xfrm>
            <a:off x="6013560" y="4589541"/>
            <a:ext cx="4120501" cy="80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>
              <a:lnSpc>
                <a:spcPct val="80000"/>
              </a:lnSpc>
              <a:defRPr sz="50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Thank you!</a:t>
            </a:r>
          </a:p>
        </p:txBody>
      </p:sp>
      <p:sp>
        <p:nvSpPr>
          <p:cNvPr id="6" name="Texto del título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Texto del título</a:t>
            </a:r>
          </a:p>
        </p:txBody>
      </p:sp>
      <p:sp>
        <p:nvSpPr>
          <p:cNvPr id="7" name="Nivel de texto 1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" name="Número de diapositiva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b="0"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4.tif"/><Relationship Id="rId5" Type="http://schemas.openxmlformats.org/officeDocument/2006/relationships/image" Target="../media/image5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2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2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2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2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2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3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3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3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3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3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6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7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github.com/SergioSuarezDev/keepcoding-webinar" TargetMode="External"/><Relationship Id="rId3" Type="http://schemas.openxmlformats.org/officeDocument/2006/relationships/hyperlink" Target="mailto:sergio.sgil@gmail.com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hyperlink" Target="mailto:sergio.sgil@gmail.com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Relationship Id="rId3" Type="http://schemas.openxmlformats.org/officeDocument/2006/relationships/image" Target="../media/image4.png"/><Relationship Id="rId4" Type="http://schemas.openxmlformats.org/officeDocument/2006/relationships/image" Target="../media/image1.tif"/><Relationship Id="rId5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13.png"/><Relationship Id="rId5" Type="http://schemas.openxmlformats.org/officeDocument/2006/relationships/image" Target="../media/image2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F21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29;p20" descr="Google Shape;129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5542" y="1404597"/>
            <a:ext cx="2830301" cy="2312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2279" y="4264855"/>
            <a:ext cx="3716642" cy="833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6" name="Google Shape;219;p42"/>
          <p:cNvSpPr txBox="1"/>
          <p:nvPr/>
        </p:nvSpPr>
        <p:spPr>
          <a:xfrm>
            <a:off x="226667" y="208289"/>
            <a:ext cx="11738666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Mongoose</a:t>
            </a:r>
          </a:p>
        </p:txBody>
      </p:sp>
      <p:sp>
        <p:nvSpPr>
          <p:cNvPr id="297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98" name="ES UN ODM   LIBRERIA NODEJS…"/>
          <p:cNvSpPr txBox="1"/>
          <p:nvPr/>
        </p:nvSpPr>
        <p:spPr>
          <a:xfrm>
            <a:off x="7554763" y="3101545"/>
            <a:ext cx="4432364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  <a:br/>
            <a:r>
              <a:t>ES UN ODM </a:t>
            </a:r>
            <a:br/>
            <a:br/>
            <a:r>
              <a:t>LIBRERIA NODEJS</a:t>
            </a: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  <a:r>
              <a:t>CAPA ADICIONAL MONGO</a:t>
            </a: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  <a:r>
              <a:t>PERMITE DEFINIR ESQUEMAS</a:t>
            </a:r>
          </a:p>
          <a:p>
            <a:pPr>
              <a:defRPr>
                <a:latin typeface="Roboto-Bold"/>
                <a:ea typeface="Roboto-Bold"/>
                <a:cs typeface="Roboto-Bold"/>
                <a:sym typeface="Roboto-Bold"/>
              </a:defRPr>
            </a:pPr>
          </a:p>
        </p:txBody>
      </p:sp>
      <p:pic>
        <p:nvPicPr>
          <p:cNvPr id="299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5483" y="1532986"/>
            <a:ext cx="3555574" cy="1921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388" y="1689789"/>
            <a:ext cx="6354533" cy="3097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44599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5" name="Google Shape;219;p42"/>
          <p:cNvSpPr txBox="1"/>
          <p:nvPr/>
        </p:nvSpPr>
        <p:spPr>
          <a:xfrm>
            <a:off x="226667" y="208289"/>
            <a:ext cx="11738666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Docker</a:t>
            </a:r>
          </a:p>
        </p:txBody>
      </p:sp>
      <p:sp>
        <p:nvSpPr>
          <p:cNvPr id="306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307" name="CONTENEDORES…"/>
          <p:cNvSpPr txBox="1"/>
          <p:nvPr/>
        </p:nvSpPr>
        <p:spPr>
          <a:xfrm>
            <a:off x="7590308" y="3385907"/>
            <a:ext cx="4432364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  <a:r>
              <a:t>CONTENEDORES</a:t>
            </a: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  <a:r>
              <a:t>SERVICIOS</a:t>
            </a: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  <a:r>
              <a:t>IMAGENES</a:t>
            </a: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  <a:r>
              <a:t>EFICIENCIA RECURSOS</a:t>
            </a:r>
          </a:p>
          <a:p>
            <a:pPr>
              <a:defRPr>
                <a:latin typeface="Roboto-Bold"/>
                <a:ea typeface="Roboto-Bold"/>
                <a:cs typeface="Roboto-Bold"/>
                <a:sym typeface="Roboto-Bold"/>
              </a:defRPr>
            </a:pPr>
          </a:p>
        </p:txBody>
      </p:sp>
      <p:pic>
        <p:nvPicPr>
          <p:cNvPr id="308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20838" y="1816642"/>
            <a:ext cx="3650778" cy="1236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7300" y="2023223"/>
            <a:ext cx="5793087" cy="3025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4" name="Google Shape;219;p42"/>
          <p:cNvSpPr txBox="1"/>
          <p:nvPr/>
        </p:nvSpPr>
        <p:spPr>
          <a:xfrm>
            <a:off x="226667" y="208289"/>
            <a:ext cx="11738666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Instalación y creamos proyecto</a:t>
            </a:r>
          </a:p>
        </p:txBody>
      </p:sp>
      <p:sp>
        <p:nvSpPr>
          <p:cNvPr id="315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316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Captura de pantalla 2022-01-17 a las 22.15.12.png" descr="Captura de pantalla 2022-01-17 a las 22.15.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2071" y="1489616"/>
            <a:ext cx="5356372" cy="3511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Captura de pantalla 2022-01-18 a las 13.11.28.png" descr="Captura de pantalla 2022-01-18 a las 13.11.2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8614" y="2211930"/>
            <a:ext cx="3236969" cy="2066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22" name="Google Shape;219;p42"/>
          <p:cNvSpPr txBox="1"/>
          <p:nvPr/>
        </p:nvSpPr>
        <p:spPr>
          <a:xfrm>
            <a:off x="226667" y="208289"/>
            <a:ext cx="11738666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Nest cli</a:t>
            </a:r>
          </a:p>
        </p:txBody>
      </p:sp>
      <p:sp>
        <p:nvSpPr>
          <p:cNvPr id="323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324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Captura de pantalla 2022-01-18 a las 13.14.09.png" descr="Captura de pantalla 2022-01-18 a las 13.14.0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4921" y="1479550"/>
            <a:ext cx="8209315" cy="37062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29" name="Google Shape;219;p42"/>
          <p:cNvSpPr txBox="1"/>
          <p:nvPr/>
        </p:nvSpPr>
        <p:spPr>
          <a:xfrm>
            <a:off x="226667" y="208289"/>
            <a:ext cx="11738666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Nest cli (generate)</a:t>
            </a:r>
          </a:p>
        </p:txBody>
      </p:sp>
      <p:sp>
        <p:nvSpPr>
          <p:cNvPr id="330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331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Captura de pantalla 2022-01-17 a las 22.50.30.png" descr="Captura de pantalla 2022-01-17 a las 22.50.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85327" y="1244599"/>
            <a:ext cx="7315201" cy="436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Captura de pantalla 2022-01-18 a las 13.14.33.png" descr="Captura de pantalla 2022-01-18 a las 13.14.3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4691" y="2418257"/>
            <a:ext cx="3118873" cy="1640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7" name="Google Shape;219;p42"/>
          <p:cNvSpPr txBox="1"/>
          <p:nvPr/>
        </p:nvSpPr>
        <p:spPr>
          <a:xfrm>
            <a:off x="226667" y="208289"/>
            <a:ext cx="11738666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Resto de instalaciones</a:t>
            </a:r>
          </a:p>
        </p:txBody>
      </p:sp>
      <p:sp>
        <p:nvSpPr>
          <p:cNvPr id="338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339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Captura de pantalla 2022-01-18 a las 13.54.00.png" descr="Captura de pantalla 2022-01-18 a las 13.54.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2829" y="1225356"/>
            <a:ext cx="7759701" cy="270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44" name="Google Shape;219;p42"/>
          <p:cNvSpPr txBox="1"/>
          <p:nvPr/>
        </p:nvSpPr>
        <p:spPr>
          <a:xfrm>
            <a:off x="226667" y="208289"/>
            <a:ext cx="11738666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Nestjs - Estructura ficheros</a:t>
            </a:r>
          </a:p>
        </p:txBody>
      </p:sp>
      <p:sp>
        <p:nvSpPr>
          <p:cNvPr id="345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346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Captura de pantalla 2022-01-18 a las 16.30.03.png" descr="Captura de pantalla 2022-01-18 a las 16.30.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72649" y="948406"/>
            <a:ext cx="2641109" cy="5533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Captura de pantalla 2022-01-18 a las 16.30.49.png" descr="Captura de pantalla 2022-01-18 a las 16.30.4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50598" y="1379461"/>
            <a:ext cx="7120108" cy="4327909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https://github.com/nestjs/graphql/issues/1365"/>
          <p:cNvSpPr txBox="1"/>
          <p:nvPr/>
        </p:nvSpPr>
        <p:spPr>
          <a:xfrm>
            <a:off x="6274571" y="5866505"/>
            <a:ext cx="3570785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0"/>
            </a:lvl1pPr>
          </a:lstStyle>
          <a:p>
            <a:pPr/>
            <a:r>
              <a:t>https://github.com/nestjs/graphql/issues/1365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53" name="Google Shape;219;p42"/>
          <p:cNvSpPr txBox="1"/>
          <p:nvPr/>
        </p:nvSpPr>
        <p:spPr>
          <a:xfrm>
            <a:off x="226667" y="208289"/>
            <a:ext cx="11738666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Nestjs - Modulo Mongoose</a:t>
            </a:r>
          </a:p>
        </p:txBody>
      </p:sp>
      <p:sp>
        <p:nvSpPr>
          <p:cNvPr id="354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355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Captura de pantalla 2022-01-18 a las 18.19.53.png" descr="Captura de pantalla 2022-01-18 a las 18.19.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9780" y="1320196"/>
            <a:ext cx="6810987" cy="4217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0" name="Google Shape;219;p42"/>
          <p:cNvSpPr txBox="1"/>
          <p:nvPr/>
        </p:nvSpPr>
        <p:spPr>
          <a:xfrm>
            <a:off x="226667" y="208289"/>
            <a:ext cx="11738666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Nestjs - Modulo GraqphQL</a:t>
            </a:r>
          </a:p>
        </p:txBody>
      </p:sp>
      <p:sp>
        <p:nvSpPr>
          <p:cNvPr id="361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362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Captura de pantalla 2022-01-18 a las 18.20.59.png" descr="Captura de pantalla 2022-01-18 a las 18.20.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60002" y="1083438"/>
            <a:ext cx="4858276" cy="5688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7" name="Google Shape;219;p42"/>
          <p:cNvSpPr txBox="1"/>
          <p:nvPr/>
        </p:nvSpPr>
        <p:spPr>
          <a:xfrm>
            <a:off x="226667" y="208289"/>
            <a:ext cx="11738666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Nestjs - Scalars</a:t>
            </a:r>
          </a:p>
        </p:txBody>
      </p:sp>
      <p:sp>
        <p:nvSpPr>
          <p:cNvPr id="368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369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Captura de pantalla 2022-01-18 a las 18.21.56.png" descr="Captura de pantalla 2022-01-18 a las 18.21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7068" y="1117911"/>
            <a:ext cx="5730453" cy="5491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Nest…"/>
          <p:cNvSpPr txBox="1"/>
          <p:nvPr/>
        </p:nvSpPr>
        <p:spPr>
          <a:xfrm>
            <a:off x="2551463" y="1816246"/>
            <a:ext cx="2373412" cy="2613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t>Nest</a:t>
            </a:r>
            <a:br/>
          </a:p>
          <a:p>
            <a: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t>GraphQL</a:t>
            </a:r>
            <a:br/>
          </a:p>
          <a:p>
            <a: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t>MongoDB</a:t>
            </a:r>
          </a:p>
        </p:txBody>
      </p:sp>
      <p:grpSp>
        <p:nvGrpSpPr>
          <p:cNvPr id="196" name="Google Shape;8;p2"/>
          <p:cNvGrpSpPr/>
          <p:nvPr/>
        </p:nvGrpSpPr>
        <p:grpSpPr>
          <a:xfrm>
            <a:off x="6601185" y="1468112"/>
            <a:ext cx="4147895" cy="457627"/>
            <a:chOff x="0" y="0"/>
            <a:chExt cx="4147894" cy="457626"/>
          </a:xfrm>
        </p:grpSpPr>
        <p:sp>
          <p:nvSpPr>
            <p:cNvPr id="193" name="Google Shape;9;p2"/>
            <p:cNvSpPr txBox="1"/>
            <p:nvPr/>
          </p:nvSpPr>
          <p:spPr>
            <a:xfrm>
              <a:off x="1451446" y="0"/>
              <a:ext cx="2696449" cy="457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849" tIns="22849" rIns="22849" bIns="22849" numCol="1" anchor="ctr">
              <a:noAutofit/>
            </a:bodyPr>
            <a:lstStyle>
              <a:lvl1pPr>
                <a:defRPr>
                  <a:solidFill>
                    <a:schemeClr val="accent2"/>
                  </a:solidFill>
                  <a:latin typeface="Roboto-Bold"/>
                  <a:ea typeface="Roboto-Bold"/>
                  <a:cs typeface="Roboto-Bold"/>
                  <a:sym typeface="Roboto-Bold"/>
                </a:defRPr>
              </a:lvl1pPr>
            </a:lstStyle>
            <a:p>
              <a:pPr/>
              <a:r>
                <a:t>Presentación Sergio y Syntonize</a:t>
              </a:r>
            </a:p>
          </p:txBody>
        </p:sp>
        <p:sp>
          <p:nvSpPr>
            <p:cNvPr id="194" name="Google Shape;10;p2"/>
            <p:cNvSpPr txBox="1"/>
            <p:nvPr/>
          </p:nvSpPr>
          <p:spPr>
            <a:xfrm>
              <a:off x="0" y="96414"/>
              <a:ext cx="447606" cy="264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849" tIns="22849" rIns="22849" bIns="22849" numCol="1" anchor="ctr">
              <a:noAutofit/>
            </a:bodyPr>
            <a:lstStyle>
              <a:lvl1pPr>
                <a:defRPr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195" name="Google Shape;11;p2"/>
            <p:cNvSpPr/>
            <p:nvPr/>
          </p:nvSpPr>
          <p:spPr>
            <a:xfrm>
              <a:off x="447605" y="228813"/>
              <a:ext cx="837819" cy="1"/>
            </a:xfrm>
            <a:prstGeom prst="line">
              <a:avLst/>
            </a:prstGeom>
            <a:noFill/>
            <a:ln w="9525" cap="flat">
              <a:solidFill>
                <a:srgbClr val="A7A7A7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b="0"/>
              </a:pPr>
            </a:p>
          </p:txBody>
        </p:sp>
      </p:grpSp>
      <p:grpSp>
        <p:nvGrpSpPr>
          <p:cNvPr id="200" name="Google Shape;12;p2"/>
          <p:cNvGrpSpPr/>
          <p:nvPr/>
        </p:nvGrpSpPr>
        <p:grpSpPr>
          <a:xfrm>
            <a:off x="6601185" y="1999775"/>
            <a:ext cx="4703624" cy="261601"/>
            <a:chOff x="0" y="0"/>
            <a:chExt cx="4703623" cy="261599"/>
          </a:xfrm>
        </p:grpSpPr>
        <p:sp>
          <p:nvSpPr>
            <p:cNvPr id="197" name="Google Shape;13;p2"/>
            <p:cNvSpPr txBox="1"/>
            <p:nvPr/>
          </p:nvSpPr>
          <p:spPr>
            <a:xfrm>
              <a:off x="1433923" y="6300"/>
              <a:ext cx="3269701" cy="248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849" tIns="22849" rIns="22849" bIns="22849" numCol="1" anchor="ctr">
              <a:spAutoFit/>
            </a:bodyPr>
            <a:lstStyle>
              <a:lvl1pPr>
                <a:defRPr>
                  <a:solidFill>
                    <a:schemeClr val="accent2"/>
                  </a:solidFill>
                  <a:latin typeface="Roboto-Bold"/>
                  <a:ea typeface="Roboto-Bold"/>
                  <a:cs typeface="Roboto-Bold"/>
                  <a:sym typeface="Roboto-Bold"/>
                </a:defRPr>
              </a:lvl1pPr>
            </a:lstStyle>
            <a:p>
              <a:pPr/>
              <a:r>
                <a:t>Introducción tecnologías a usar</a:t>
              </a:r>
            </a:p>
          </p:txBody>
        </p:sp>
        <p:sp>
          <p:nvSpPr>
            <p:cNvPr id="198" name="Google Shape;14;p2"/>
            <p:cNvSpPr txBox="1"/>
            <p:nvPr/>
          </p:nvSpPr>
          <p:spPr>
            <a:xfrm>
              <a:off x="0" y="0"/>
              <a:ext cx="442200" cy="26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849" tIns="22849" rIns="22849" bIns="22849" numCol="1" anchor="ctr">
              <a:spAutoFit/>
            </a:bodyPr>
            <a:lstStyle>
              <a:lvl1pPr>
                <a:defRPr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02.</a:t>
              </a:r>
            </a:p>
          </p:txBody>
        </p:sp>
        <p:sp>
          <p:nvSpPr>
            <p:cNvPr id="199" name="Google Shape;15;p2"/>
            <p:cNvSpPr/>
            <p:nvPr/>
          </p:nvSpPr>
          <p:spPr>
            <a:xfrm>
              <a:off x="442199" y="130800"/>
              <a:ext cx="827702" cy="1"/>
            </a:xfrm>
            <a:prstGeom prst="line">
              <a:avLst/>
            </a:prstGeom>
            <a:noFill/>
            <a:ln w="9525" cap="flat">
              <a:solidFill>
                <a:srgbClr val="A7A7A7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b="0"/>
              </a:pPr>
            </a:p>
          </p:txBody>
        </p:sp>
      </p:grpSp>
      <p:grpSp>
        <p:nvGrpSpPr>
          <p:cNvPr id="204" name="Google Shape;16;p2"/>
          <p:cNvGrpSpPr/>
          <p:nvPr/>
        </p:nvGrpSpPr>
        <p:grpSpPr>
          <a:xfrm>
            <a:off x="6602660" y="2355600"/>
            <a:ext cx="4311491" cy="477502"/>
            <a:chOff x="0" y="0"/>
            <a:chExt cx="4311490" cy="477501"/>
          </a:xfrm>
        </p:grpSpPr>
        <p:sp>
          <p:nvSpPr>
            <p:cNvPr id="201" name="Google Shape;17;p2"/>
            <p:cNvSpPr txBox="1"/>
            <p:nvPr/>
          </p:nvSpPr>
          <p:spPr>
            <a:xfrm>
              <a:off x="1433918" y="0"/>
              <a:ext cx="2877573" cy="47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849" tIns="22849" rIns="22849" bIns="22849" numCol="1" anchor="ctr">
              <a:noAutofit/>
            </a:bodyPr>
            <a:lstStyle>
              <a:lvl1pPr>
                <a:defRPr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Instalación y creamos proyecto</a:t>
              </a:r>
            </a:p>
          </p:txBody>
        </p:sp>
        <p:sp>
          <p:nvSpPr>
            <p:cNvPr id="202" name="Google Shape;18;p2"/>
            <p:cNvSpPr txBox="1"/>
            <p:nvPr/>
          </p:nvSpPr>
          <p:spPr>
            <a:xfrm>
              <a:off x="0" y="107950"/>
              <a:ext cx="442202" cy="26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849" tIns="22849" rIns="22849" bIns="22849" numCol="1" anchor="ctr">
              <a:noAutofit/>
            </a:bodyPr>
            <a:lstStyle>
              <a:lvl1pPr>
                <a:defRPr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03.</a:t>
              </a:r>
            </a:p>
          </p:txBody>
        </p:sp>
        <p:sp>
          <p:nvSpPr>
            <p:cNvPr id="203" name="Google Shape;19;p2"/>
            <p:cNvSpPr/>
            <p:nvPr/>
          </p:nvSpPr>
          <p:spPr>
            <a:xfrm>
              <a:off x="442199" y="238750"/>
              <a:ext cx="827702" cy="1"/>
            </a:xfrm>
            <a:prstGeom prst="line">
              <a:avLst/>
            </a:prstGeom>
            <a:noFill/>
            <a:ln w="9525" cap="flat">
              <a:solidFill>
                <a:srgbClr val="A7A7A7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b="0"/>
              </a:pPr>
            </a:p>
          </p:txBody>
        </p:sp>
      </p:grpSp>
      <p:grpSp>
        <p:nvGrpSpPr>
          <p:cNvPr id="208" name="Google Shape;20;p2"/>
          <p:cNvGrpSpPr/>
          <p:nvPr/>
        </p:nvGrpSpPr>
        <p:grpSpPr>
          <a:xfrm>
            <a:off x="6602660" y="2773097"/>
            <a:ext cx="4490781" cy="516332"/>
            <a:chOff x="0" y="0"/>
            <a:chExt cx="4490780" cy="516331"/>
          </a:xfrm>
        </p:grpSpPr>
        <p:sp>
          <p:nvSpPr>
            <p:cNvPr id="205" name="Google Shape;21;p2"/>
            <p:cNvSpPr txBox="1"/>
            <p:nvPr/>
          </p:nvSpPr>
          <p:spPr>
            <a:xfrm>
              <a:off x="1427741" y="0"/>
              <a:ext cx="3063040" cy="516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849" tIns="22849" rIns="22849" bIns="22849" numCol="1" anchor="ctr">
              <a:noAutofit/>
            </a:bodyPr>
            <a:lstStyle>
              <a:lvl1pPr>
                <a:defRPr>
                  <a:solidFill>
                    <a:schemeClr val="accent2"/>
                  </a:solidFill>
                  <a:latin typeface="Roboto-Bold"/>
                  <a:ea typeface="Roboto-Bold"/>
                  <a:cs typeface="Roboto-Bold"/>
                  <a:sym typeface="Roboto-Bold"/>
                </a:defRPr>
              </a:lvl1pPr>
            </a:lstStyle>
            <a:p>
              <a:pPr/>
              <a:r>
                <a:t>Módulos Mongo (DB) y GraphQL</a:t>
              </a:r>
            </a:p>
          </p:txBody>
        </p:sp>
        <p:sp>
          <p:nvSpPr>
            <p:cNvPr id="206" name="Google Shape;22;p2"/>
            <p:cNvSpPr txBox="1"/>
            <p:nvPr/>
          </p:nvSpPr>
          <p:spPr>
            <a:xfrm>
              <a:off x="0" y="108782"/>
              <a:ext cx="505025" cy="2987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849" tIns="22849" rIns="22849" bIns="22849" numCol="1" anchor="ctr">
              <a:noAutofit/>
            </a:bodyPr>
            <a:lstStyle>
              <a:lvl1pPr>
                <a:defRPr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04.</a:t>
              </a:r>
            </a:p>
          </p:txBody>
        </p:sp>
        <p:sp>
          <p:nvSpPr>
            <p:cNvPr id="207" name="Google Shape;23;p2"/>
            <p:cNvSpPr/>
            <p:nvPr/>
          </p:nvSpPr>
          <p:spPr>
            <a:xfrm>
              <a:off x="505024" y="258166"/>
              <a:ext cx="778978" cy="1"/>
            </a:xfrm>
            <a:prstGeom prst="line">
              <a:avLst/>
            </a:prstGeom>
            <a:noFill/>
            <a:ln w="9525" cap="flat">
              <a:solidFill>
                <a:srgbClr val="A7A7A7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b="0"/>
              </a:pPr>
            </a:p>
          </p:txBody>
        </p:sp>
      </p:grpSp>
      <p:grpSp>
        <p:nvGrpSpPr>
          <p:cNvPr id="212" name="Google Shape;24;p2"/>
          <p:cNvGrpSpPr/>
          <p:nvPr/>
        </p:nvGrpSpPr>
        <p:grpSpPr>
          <a:xfrm>
            <a:off x="6602664" y="4722200"/>
            <a:ext cx="3948817" cy="261601"/>
            <a:chOff x="0" y="0"/>
            <a:chExt cx="3948815" cy="261599"/>
          </a:xfrm>
        </p:grpSpPr>
        <p:sp>
          <p:nvSpPr>
            <p:cNvPr id="209" name="Google Shape;25;p2"/>
            <p:cNvSpPr txBox="1"/>
            <p:nvPr/>
          </p:nvSpPr>
          <p:spPr>
            <a:xfrm>
              <a:off x="1433915" y="6300"/>
              <a:ext cx="2514901" cy="248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849" tIns="22849" rIns="22849" bIns="22849" numCol="1" anchor="ctr">
              <a:spAutoFit/>
            </a:bodyPr>
            <a:lstStyle>
              <a:lvl1pPr>
                <a:defRPr>
                  <a:solidFill>
                    <a:schemeClr val="accent2"/>
                  </a:solidFill>
                  <a:latin typeface="Roboto-Bold"/>
                  <a:ea typeface="Roboto-Bold"/>
                  <a:cs typeface="Roboto-Bold"/>
                  <a:sym typeface="Roboto-Bold"/>
                </a:defRPr>
              </a:lvl1pPr>
            </a:lstStyle>
            <a:p>
              <a:pPr/>
              <a:r>
                <a:t>Despedida y  preguntas</a:t>
              </a:r>
            </a:p>
          </p:txBody>
        </p:sp>
        <p:sp>
          <p:nvSpPr>
            <p:cNvPr id="210" name="Google Shape;26;p2"/>
            <p:cNvSpPr txBox="1"/>
            <p:nvPr/>
          </p:nvSpPr>
          <p:spPr>
            <a:xfrm>
              <a:off x="0" y="0"/>
              <a:ext cx="442200" cy="26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849" tIns="22849" rIns="22849" bIns="22849" numCol="1" anchor="ctr">
              <a:spAutoFit/>
            </a:bodyPr>
            <a:lstStyle>
              <a:lvl1pPr>
                <a:defRPr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08.</a:t>
              </a:r>
            </a:p>
          </p:txBody>
        </p:sp>
        <p:sp>
          <p:nvSpPr>
            <p:cNvPr id="211" name="Google Shape;27;p2"/>
            <p:cNvSpPr/>
            <p:nvPr/>
          </p:nvSpPr>
          <p:spPr>
            <a:xfrm>
              <a:off x="442199" y="130800"/>
              <a:ext cx="827702" cy="1"/>
            </a:xfrm>
            <a:prstGeom prst="line">
              <a:avLst/>
            </a:prstGeom>
            <a:noFill/>
            <a:ln w="9525" cap="flat">
              <a:solidFill>
                <a:srgbClr val="A7A7A7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b="0"/>
              </a:pPr>
            </a:p>
          </p:txBody>
        </p:sp>
      </p:grpSp>
      <p:grpSp>
        <p:nvGrpSpPr>
          <p:cNvPr id="216" name="Google Shape;28;p2"/>
          <p:cNvGrpSpPr/>
          <p:nvPr/>
        </p:nvGrpSpPr>
        <p:grpSpPr>
          <a:xfrm>
            <a:off x="6602664" y="4389200"/>
            <a:ext cx="4765781" cy="2"/>
            <a:chOff x="0" y="130799"/>
            <a:chExt cx="4765779" cy="0"/>
          </a:xfrm>
        </p:grpSpPr>
        <p:sp>
          <p:nvSpPr>
            <p:cNvPr id="213" name="Google Shape;29;p2"/>
            <p:cNvSpPr/>
            <p:nvPr/>
          </p:nvSpPr>
          <p:spPr>
            <a:xfrm>
              <a:off x="1433915" y="130799"/>
              <a:ext cx="33318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849" tIns="22849" rIns="22849" bIns="22849" numCol="1" anchor="ctr">
              <a:spAutoFit/>
            </a:bodyPr>
            <a:lstStyle>
              <a:lvl1pPr>
                <a:defRPr>
                  <a:solidFill>
                    <a:schemeClr val="accent2"/>
                  </a:solidFill>
                  <a:latin typeface="Roboto-Bold"/>
                  <a:ea typeface="Roboto-Bold"/>
                  <a:cs typeface="Roboto-Bold"/>
                  <a:sym typeface="Roboto-Bold"/>
                </a:defRPr>
              </a:lvl1pPr>
            </a:lstStyle>
            <a:p>
              <a:pPr/>
              <a:r>
                <a:t>Pruebas GraphQL Playground y Altair</a:t>
              </a:r>
            </a:p>
          </p:txBody>
        </p:sp>
        <p:sp>
          <p:nvSpPr>
            <p:cNvPr id="214" name="Google Shape;30;p2"/>
            <p:cNvSpPr/>
            <p:nvPr/>
          </p:nvSpPr>
          <p:spPr>
            <a:xfrm>
              <a:off x="0" y="130799"/>
              <a:ext cx="44220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849" tIns="22849" rIns="22849" bIns="22849" numCol="1" anchor="ctr">
              <a:spAutoFit/>
            </a:bodyPr>
            <a:lstStyle>
              <a:lvl1pPr>
                <a:defRPr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07.</a:t>
              </a:r>
            </a:p>
          </p:txBody>
        </p:sp>
        <p:sp>
          <p:nvSpPr>
            <p:cNvPr id="215" name="Google Shape;31;p2"/>
            <p:cNvSpPr/>
            <p:nvPr/>
          </p:nvSpPr>
          <p:spPr>
            <a:xfrm>
              <a:off x="442199" y="130800"/>
              <a:ext cx="827702" cy="1"/>
            </a:xfrm>
            <a:prstGeom prst="line">
              <a:avLst/>
            </a:prstGeom>
            <a:noFill/>
            <a:ln w="9525" cap="flat">
              <a:solidFill>
                <a:srgbClr val="A7A7A7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b="0"/>
              </a:pPr>
            </a:p>
          </p:txBody>
        </p:sp>
      </p:grpSp>
      <p:grpSp>
        <p:nvGrpSpPr>
          <p:cNvPr id="220" name="Google Shape;32;p2"/>
          <p:cNvGrpSpPr/>
          <p:nvPr/>
        </p:nvGrpSpPr>
        <p:grpSpPr>
          <a:xfrm>
            <a:off x="6602660" y="3360975"/>
            <a:ext cx="4115915" cy="261601"/>
            <a:chOff x="0" y="0"/>
            <a:chExt cx="4115914" cy="261599"/>
          </a:xfrm>
        </p:grpSpPr>
        <p:sp>
          <p:nvSpPr>
            <p:cNvPr id="217" name="Google Shape;33;p2"/>
            <p:cNvSpPr txBox="1"/>
            <p:nvPr/>
          </p:nvSpPr>
          <p:spPr>
            <a:xfrm>
              <a:off x="1433914" y="6300"/>
              <a:ext cx="2682001" cy="248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849" tIns="22849" rIns="22849" bIns="22849" numCol="1" anchor="ctr">
              <a:spAutoFit/>
            </a:bodyPr>
            <a:lstStyle>
              <a:lvl1pPr>
                <a:defRPr>
                  <a:solidFill>
                    <a:schemeClr val="accent2"/>
                  </a:solidFill>
                  <a:latin typeface="Roboto-Bold"/>
                  <a:ea typeface="Roboto-Bold"/>
                  <a:cs typeface="Roboto-Bold"/>
                  <a:sym typeface="Roboto-Bold"/>
                </a:defRPr>
              </a:lvl1pPr>
            </a:lstStyle>
            <a:p>
              <a:pPr/>
              <a:r>
                <a:t>Módulos Categories y products</a:t>
              </a:r>
            </a:p>
          </p:txBody>
        </p:sp>
        <p:sp>
          <p:nvSpPr>
            <p:cNvPr id="218" name="Google Shape;34;p2"/>
            <p:cNvSpPr txBox="1"/>
            <p:nvPr/>
          </p:nvSpPr>
          <p:spPr>
            <a:xfrm>
              <a:off x="0" y="0"/>
              <a:ext cx="442200" cy="26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849" tIns="22849" rIns="22849" bIns="22849" numCol="1" anchor="ctr">
              <a:spAutoFit/>
            </a:bodyPr>
            <a:lstStyle>
              <a:lvl1pPr>
                <a:defRPr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05.</a:t>
              </a:r>
            </a:p>
          </p:txBody>
        </p:sp>
        <p:sp>
          <p:nvSpPr>
            <p:cNvPr id="219" name="Google Shape;35;p2"/>
            <p:cNvSpPr/>
            <p:nvPr/>
          </p:nvSpPr>
          <p:spPr>
            <a:xfrm>
              <a:off x="442199" y="130800"/>
              <a:ext cx="827702" cy="1"/>
            </a:xfrm>
            <a:prstGeom prst="line">
              <a:avLst/>
            </a:prstGeom>
            <a:noFill/>
            <a:ln w="9525" cap="flat">
              <a:solidFill>
                <a:srgbClr val="A7A7A7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b="0"/>
              </a:pPr>
            </a:p>
          </p:txBody>
        </p:sp>
      </p:grpSp>
      <p:grpSp>
        <p:nvGrpSpPr>
          <p:cNvPr id="224" name="Google Shape;36;p2"/>
          <p:cNvGrpSpPr/>
          <p:nvPr/>
        </p:nvGrpSpPr>
        <p:grpSpPr>
          <a:xfrm>
            <a:off x="6602660" y="3801175"/>
            <a:ext cx="4115915" cy="261601"/>
            <a:chOff x="0" y="0"/>
            <a:chExt cx="4115914" cy="261599"/>
          </a:xfrm>
        </p:grpSpPr>
        <p:sp>
          <p:nvSpPr>
            <p:cNvPr id="221" name="Google Shape;37;p2"/>
            <p:cNvSpPr txBox="1"/>
            <p:nvPr/>
          </p:nvSpPr>
          <p:spPr>
            <a:xfrm>
              <a:off x="1433914" y="6300"/>
              <a:ext cx="2682001" cy="248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849" tIns="22849" rIns="22849" bIns="22849" numCol="1" anchor="ctr">
              <a:spAutoFit/>
            </a:bodyPr>
            <a:lstStyle>
              <a:lvl1pPr>
                <a:defRPr>
                  <a:solidFill>
                    <a:schemeClr val="accent2"/>
                  </a:solidFill>
                  <a:latin typeface="Roboto-Bold"/>
                  <a:ea typeface="Roboto-Bold"/>
                  <a:cs typeface="Roboto-Bold"/>
                  <a:sym typeface="Roboto-Bold"/>
                </a:defRPr>
              </a:lvl1pPr>
            </a:lstStyle>
            <a:p>
              <a:pPr/>
              <a:r>
                <a:t>Otros elementos útiles</a:t>
              </a:r>
            </a:p>
          </p:txBody>
        </p:sp>
        <p:sp>
          <p:nvSpPr>
            <p:cNvPr id="222" name="Google Shape;38;p2"/>
            <p:cNvSpPr txBox="1"/>
            <p:nvPr/>
          </p:nvSpPr>
          <p:spPr>
            <a:xfrm>
              <a:off x="0" y="0"/>
              <a:ext cx="442200" cy="26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849" tIns="22849" rIns="22849" bIns="22849" numCol="1" anchor="ctr">
              <a:spAutoFit/>
            </a:bodyPr>
            <a:lstStyle>
              <a:lvl1pPr>
                <a:defRPr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06.</a:t>
              </a:r>
            </a:p>
          </p:txBody>
        </p:sp>
        <p:sp>
          <p:nvSpPr>
            <p:cNvPr id="223" name="Google Shape;39;p2"/>
            <p:cNvSpPr/>
            <p:nvPr/>
          </p:nvSpPr>
          <p:spPr>
            <a:xfrm>
              <a:off x="442199" y="130800"/>
              <a:ext cx="827702" cy="1"/>
            </a:xfrm>
            <a:prstGeom prst="line">
              <a:avLst/>
            </a:prstGeom>
            <a:noFill/>
            <a:ln w="9525" cap="flat">
              <a:solidFill>
                <a:srgbClr val="A7A7A7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b="0"/>
              </a:pPr>
            </a:p>
          </p:txBody>
        </p:sp>
      </p:grpSp>
      <p:pic>
        <p:nvPicPr>
          <p:cNvPr id="225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4" name="Google Shape;219;p42"/>
          <p:cNvSpPr txBox="1"/>
          <p:nvPr/>
        </p:nvSpPr>
        <p:spPr>
          <a:xfrm>
            <a:off x="226667" y="208289"/>
            <a:ext cx="11738666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Nestjs - Directives</a:t>
            </a:r>
          </a:p>
        </p:txBody>
      </p:sp>
      <p:sp>
        <p:nvSpPr>
          <p:cNvPr id="375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376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Captura de pantalla 2022-01-18 a las 18.23.08.png" descr="Captura de pantalla 2022-01-18 a las 18.23.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1205" y="1274992"/>
            <a:ext cx="6912872" cy="4577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81" name="Google Shape;219;p42"/>
          <p:cNvSpPr txBox="1"/>
          <p:nvPr/>
        </p:nvSpPr>
        <p:spPr>
          <a:xfrm>
            <a:off x="226667" y="208289"/>
            <a:ext cx="11738666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Nestjs - FileUploads ??</a:t>
            </a:r>
          </a:p>
        </p:txBody>
      </p:sp>
      <p:sp>
        <p:nvSpPr>
          <p:cNvPr id="382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383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https://github.com/jaydenseric/graphql-upload"/>
          <p:cNvSpPr txBox="1"/>
          <p:nvPr/>
        </p:nvSpPr>
        <p:spPr>
          <a:xfrm>
            <a:off x="4013960" y="1222260"/>
            <a:ext cx="3934372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https://github.com/jaydenseric/graphql-upload</a:t>
            </a:r>
          </a:p>
        </p:txBody>
      </p:sp>
      <p:pic>
        <p:nvPicPr>
          <p:cNvPr id="386" name="Captura de pantalla 2022-01-18 a las 18.27.32.png" descr="Captura de pantalla 2022-01-18 a las 18.27.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18819" y="1796158"/>
            <a:ext cx="5354362" cy="4383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89" name="Google Shape;219;p42"/>
          <p:cNvSpPr txBox="1"/>
          <p:nvPr/>
        </p:nvSpPr>
        <p:spPr>
          <a:xfrm>
            <a:off x="226667" y="208289"/>
            <a:ext cx="11738666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Nestjs - ValidationPipe</a:t>
            </a:r>
          </a:p>
        </p:txBody>
      </p:sp>
      <p:sp>
        <p:nvSpPr>
          <p:cNvPr id="390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391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Captura de pantalla 2022-01-18 a las 18.31.00.png" descr="Captura de pantalla 2022-01-18 a las 18.31.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50974" y="1035760"/>
            <a:ext cx="6658190" cy="1622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Captura de pantalla 2022-01-18 a las 18.32.09.png" descr="Captura de pantalla 2022-01-18 a las 18.32.0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99667" y="2728751"/>
            <a:ext cx="6658191" cy="2956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97" name="Google Shape;219;p42"/>
          <p:cNvSpPr txBox="1"/>
          <p:nvPr/>
        </p:nvSpPr>
        <p:spPr>
          <a:xfrm>
            <a:off x="226667" y="208289"/>
            <a:ext cx="11738666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Nestjs - Categorias</a:t>
            </a:r>
          </a:p>
        </p:txBody>
      </p:sp>
      <p:sp>
        <p:nvSpPr>
          <p:cNvPr id="398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399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carbon.png" descr="carb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42539" y="781749"/>
            <a:ext cx="5141134" cy="6258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04" name="Google Shape;219;p42"/>
          <p:cNvSpPr txBox="1"/>
          <p:nvPr/>
        </p:nvSpPr>
        <p:spPr>
          <a:xfrm>
            <a:off x="226667" y="208289"/>
            <a:ext cx="11738666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Nestjs - Productos</a:t>
            </a:r>
          </a:p>
        </p:txBody>
      </p:sp>
      <p:sp>
        <p:nvSpPr>
          <p:cNvPr id="405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406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carbon (1).png" descr="carbon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64760" y="849139"/>
            <a:ext cx="4051004" cy="5947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11" name="Google Shape;219;p42"/>
          <p:cNvSpPr txBox="1"/>
          <p:nvPr/>
        </p:nvSpPr>
        <p:spPr>
          <a:xfrm>
            <a:off x="226667" y="208289"/>
            <a:ext cx="11738666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Nestjs - Resolvers</a:t>
            </a:r>
          </a:p>
        </p:txBody>
      </p:sp>
      <p:sp>
        <p:nvSpPr>
          <p:cNvPr id="412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413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Captura de pantalla 2022-01-18 a las 18.32.51.png" descr="Captura de pantalla 2022-01-18 a las 18.32.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47531" y="1624355"/>
            <a:ext cx="7483716" cy="3031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18" name="Google Shape;219;p42"/>
          <p:cNvSpPr txBox="1"/>
          <p:nvPr/>
        </p:nvSpPr>
        <p:spPr>
          <a:xfrm>
            <a:off x="226667" y="208289"/>
            <a:ext cx="11738666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Nestjs - Services</a:t>
            </a:r>
          </a:p>
        </p:txBody>
      </p:sp>
      <p:sp>
        <p:nvSpPr>
          <p:cNvPr id="419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420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Captura de pantalla 2022-01-18 a las 18.33.58.png" descr="Captura de pantalla 2022-01-18 a las 18.33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41661" y="1293088"/>
            <a:ext cx="7155029" cy="3965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5" name="Google Shape;219;p42"/>
          <p:cNvSpPr txBox="1"/>
          <p:nvPr/>
        </p:nvSpPr>
        <p:spPr>
          <a:xfrm>
            <a:off x="226667" y="208289"/>
            <a:ext cx="11738666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A trastear!!!</a:t>
            </a:r>
          </a:p>
        </p:txBody>
      </p:sp>
      <p:sp>
        <p:nvSpPr>
          <p:cNvPr id="426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427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2218" y="1053535"/>
            <a:ext cx="7747564" cy="5165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32" name="Google Shape;219;p42"/>
          <p:cNvSpPr txBox="1"/>
          <p:nvPr/>
        </p:nvSpPr>
        <p:spPr>
          <a:xfrm>
            <a:off x="226667" y="208289"/>
            <a:ext cx="11738666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Altair GraphQL</a:t>
            </a:r>
          </a:p>
        </p:txBody>
      </p:sp>
      <p:sp>
        <p:nvSpPr>
          <p:cNvPr id="433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434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6132" y="981868"/>
            <a:ext cx="9333406" cy="5308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155;p24"/>
          <p:cNvSpPr/>
          <p:nvPr/>
        </p:nvSpPr>
        <p:spPr>
          <a:xfrm>
            <a:off x="500380" y="447038"/>
            <a:ext cx="304801" cy="304801"/>
          </a:xfrm>
          <a:prstGeom prst="rect">
            <a:avLst/>
          </a:prstGeom>
          <a:solidFill>
            <a:srgbClr val="11141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439" name="Google Shape;95;p11"/>
          <p:cNvSpPr txBox="1"/>
          <p:nvPr/>
        </p:nvSpPr>
        <p:spPr>
          <a:xfrm>
            <a:off x="500374" y="3526270"/>
            <a:ext cx="3762602" cy="84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>
              <a:lnSpc>
                <a:spcPct val="80000"/>
              </a:lnSpc>
              <a:defRPr sz="3000">
                <a:solidFill>
                  <a:srgbClr val="111417"/>
                </a:solidFill>
                <a:latin typeface="Roboto-Bold"/>
                <a:ea typeface="Roboto-Bold"/>
                <a:cs typeface="Roboto-Bold"/>
                <a:sym typeface="Roboto-Bold"/>
              </a:defRPr>
            </a:lvl1pPr>
          </a:lstStyle>
          <a:p>
            <a:pPr/>
            <a:r>
              <a:t>Información de contacto.</a:t>
            </a:r>
          </a:p>
        </p:txBody>
      </p:sp>
      <p:sp>
        <p:nvSpPr>
          <p:cNvPr id="440" name="Google Shape;95;p11"/>
          <p:cNvSpPr txBox="1"/>
          <p:nvPr/>
        </p:nvSpPr>
        <p:spPr>
          <a:xfrm>
            <a:off x="500374" y="1094017"/>
            <a:ext cx="3762602" cy="49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>
              <a:lnSpc>
                <a:spcPct val="80000"/>
              </a:lnSpc>
              <a:defRPr sz="3000">
                <a:solidFill>
                  <a:srgbClr val="111417"/>
                </a:solidFill>
                <a:latin typeface="Roboto-Bold"/>
                <a:ea typeface="Roboto-Bold"/>
                <a:cs typeface="Roboto-Bold"/>
                <a:sym typeface="Roboto-Bold"/>
              </a:defRPr>
            </a:lvl1pPr>
          </a:lstStyle>
          <a:p>
            <a:pPr/>
            <a:r>
              <a:t>Repo Github:</a:t>
            </a:r>
          </a:p>
        </p:txBody>
      </p:sp>
      <p:sp>
        <p:nvSpPr>
          <p:cNvPr id="441" name="https://github.com/SergioSuarezDev/keepcoding-webinar"/>
          <p:cNvSpPr txBox="1"/>
          <p:nvPr/>
        </p:nvSpPr>
        <p:spPr>
          <a:xfrm>
            <a:off x="522527" y="1756001"/>
            <a:ext cx="4549118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0"/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https://github.com/SergioSuarezDev/keepcoding-webinar</a:t>
            </a:r>
            <a:r>
              <a:t> </a:t>
            </a:r>
          </a:p>
        </p:txBody>
      </p:sp>
      <p:sp>
        <p:nvSpPr>
          <p:cNvPr id="442" name="Email:        sergio.sgil@gmail.com…"/>
          <p:cNvSpPr txBox="1"/>
          <p:nvPr/>
        </p:nvSpPr>
        <p:spPr>
          <a:xfrm>
            <a:off x="826515" y="4645186"/>
            <a:ext cx="3963839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0" sz="2000">
                <a:solidFill>
                  <a:schemeClr val="accent2">
                    <a:lumOff val="-2588"/>
                  </a:schemeClr>
                </a:solidFill>
                <a:latin typeface="Roboto-Regular"/>
                <a:ea typeface="Roboto-Regular"/>
                <a:cs typeface="Roboto-Regular"/>
                <a:sym typeface="Roboto-Regular"/>
              </a:defRPr>
            </a:pPr>
            <a:r>
              <a:rPr b="1">
                <a:latin typeface="Roboto-Bold"/>
                <a:ea typeface="Roboto-Bold"/>
                <a:cs typeface="Roboto-Bold"/>
                <a:sym typeface="Roboto-Bold"/>
              </a:rPr>
              <a:t>Email</a:t>
            </a:r>
            <a:r>
              <a:t>:        </a:t>
            </a:r>
            <a:r>
              <a:rPr>
                <a:hlinkClick r:id="rId3" invalidUrl="" action="" tgtFrame="" tooltip="" history="1" highlightClick="0" endSnd="0"/>
              </a:rPr>
              <a:t>sergio.sgil@gmail.com</a:t>
            </a:r>
          </a:p>
          <a:p>
            <a:pPr lvl="3">
              <a:defRPr b="0" sz="2000">
                <a:solidFill>
                  <a:schemeClr val="accent2">
                    <a:lumOff val="-2588"/>
                  </a:schemeClr>
                </a:solidFill>
                <a:latin typeface="Roboto-Regular"/>
                <a:ea typeface="Roboto-Regular"/>
                <a:cs typeface="Roboto-Regular"/>
                <a:sym typeface="Roboto-Regular"/>
              </a:defRPr>
            </a:pPr>
            <a:r>
              <a:t>                   ssuarez@syntonize.com</a:t>
            </a:r>
            <a:br/>
            <a:br/>
            <a:r>
              <a:rPr b="1">
                <a:latin typeface="Roboto-Bold"/>
                <a:ea typeface="Roboto-Bold"/>
                <a:cs typeface="Roboto-Bold"/>
                <a:sym typeface="Roboto-Bold"/>
              </a:rPr>
              <a:t>Linkedin</a:t>
            </a:r>
            <a:r>
              <a:t>:   sergio-suarez</a:t>
            </a:r>
          </a:p>
          <a:p>
            <a:pPr lvl="3">
              <a:defRPr b="0" sz="2000">
                <a:solidFill>
                  <a:schemeClr val="accent2">
                    <a:lumOff val="-2588"/>
                  </a:schemeClr>
                </a:solidFill>
                <a:latin typeface="Roboto-Regular"/>
                <a:ea typeface="Roboto-Regular"/>
                <a:cs typeface="Roboto-Regular"/>
                <a:sym typeface="Roboto-Regular"/>
              </a:defRPr>
            </a:pPr>
            <a:br/>
            <a:r>
              <a:rPr b="1">
                <a:latin typeface="Roboto-Bold"/>
                <a:ea typeface="Roboto-Bold"/>
                <a:cs typeface="Roboto-Bold"/>
                <a:sym typeface="Roboto-Bold"/>
              </a:rPr>
              <a:t>Twitter</a:t>
            </a:r>
            <a:r>
              <a:t>:     SergioSuarezDev</a:t>
            </a:r>
          </a:p>
        </p:txBody>
      </p:sp>
      <p:pic>
        <p:nvPicPr>
          <p:cNvPr id="443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2580" y="5532467"/>
            <a:ext cx="3048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1028" y="6139848"/>
            <a:ext cx="309053" cy="309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Imagen" descr="Imagen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0830" y="4582327"/>
            <a:ext cx="368301" cy="36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9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230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Presentación"/>
          <p:cNvSpPr txBox="1"/>
          <p:nvPr/>
        </p:nvSpPr>
        <p:spPr>
          <a:xfrm>
            <a:off x="58714" y="271199"/>
            <a:ext cx="12074572" cy="554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4000">
                <a:solidFill>
                  <a:schemeClr val="accent2">
                    <a:lumOff val="-2588"/>
                  </a:schemeClr>
                </a:solidFill>
              </a:defRPr>
            </a:lvl1pPr>
          </a:lstStyle>
          <a:p>
            <a:pPr/>
            <a:r>
              <a:t>Presentación</a:t>
            </a:r>
          </a:p>
        </p:txBody>
      </p:sp>
      <p:sp>
        <p:nvSpPr>
          <p:cNvPr id="233" name="Email:        sergio.sgil@gmail.com…"/>
          <p:cNvSpPr txBox="1"/>
          <p:nvPr/>
        </p:nvSpPr>
        <p:spPr>
          <a:xfrm>
            <a:off x="7366830" y="2690201"/>
            <a:ext cx="3963839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0" sz="2000">
                <a:solidFill>
                  <a:schemeClr val="accent2">
                    <a:lumOff val="-2588"/>
                  </a:schemeClr>
                </a:solidFill>
                <a:latin typeface="Roboto-Regular"/>
                <a:ea typeface="Roboto-Regular"/>
                <a:cs typeface="Roboto-Regular"/>
                <a:sym typeface="Roboto-Regular"/>
              </a:defRPr>
            </a:pPr>
            <a:r>
              <a:rPr b="1">
                <a:latin typeface="Roboto-Bold"/>
                <a:ea typeface="Roboto-Bold"/>
                <a:cs typeface="Roboto-Bold"/>
                <a:sym typeface="Roboto-Bold"/>
              </a:rPr>
              <a:t>Email</a:t>
            </a:r>
            <a:r>
              <a:t>:        </a:t>
            </a:r>
            <a:r>
              <a:rPr>
                <a:hlinkClick r:id="rId4" invalidUrl="" action="" tgtFrame="" tooltip="" history="1" highlightClick="0" endSnd="0"/>
              </a:rPr>
              <a:t>sergio.sgil@gmail.com</a:t>
            </a:r>
          </a:p>
          <a:p>
            <a:pPr lvl="3">
              <a:defRPr b="0" sz="2000">
                <a:solidFill>
                  <a:schemeClr val="accent2">
                    <a:lumOff val="-2588"/>
                  </a:schemeClr>
                </a:solidFill>
                <a:latin typeface="Roboto-Regular"/>
                <a:ea typeface="Roboto-Regular"/>
                <a:cs typeface="Roboto-Regular"/>
                <a:sym typeface="Roboto-Regular"/>
              </a:defRPr>
            </a:pPr>
            <a:r>
              <a:t>                   ssuarez@syntonize.com</a:t>
            </a:r>
            <a:br/>
            <a:br/>
            <a:r>
              <a:rPr b="1">
                <a:latin typeface="Roboto-Bold"/>
                <a:ea typeface="Roboto-Bold"/>
                <a:cs typeface="Roboto-Bold"/>
                <a:sym typeface="Roboto-Bold"/>
              </a:rPr>
              <a:t>Linkedin</a:t>
            </a:r>
            <a:r>
              <a:t>:   sergio-suarez</a:t>
            </a:r>
          </a:p>
          <a:p>
            <a:pPr lvl="3">
              <a:defRPr b="0" sz="2000">
                <a:solidFill>
                  <a:schemeClr val="accent2">
                    <a:lumOff val="-2588"/>
                  </a:schemeClr>
                </a:solidFill>
                <a:latin typeface="Roboto-Regular"/>
                <a:ea typeface="Roboto-Regular"/>
                <a:cs typeface="Roboto-Regular"/>
                <a:sym typeface="Roboto-Regular"/>
              </a:defRPr>
            </a:pPr>
            <a:br/>
            <a:r>
              <a:rPr b="1">
                <a:latin typeface="Roboto-Bold"/>
                <a:ea typeface="Roboto-Bold"/>
                <a:cs typeface="Roboto-Bold"/>
                <a:sym typeface="Roboto-Bold"/>
              </a:rPr>
              <a:t>Twitter</a:t>
            </a:r>
            <a:r>
              <a:t>:     SergioSuarezDev</a:t>
            </a:r>
          </a:p>
        </p:txBody>
      </p:sp>
      <p:pic>
        <p:nvPicPr>
          <p:cNvPr id="234" name="Captura de pantalla 2022-01-17 a las 21.35.34.png" descr="Captura de pantalla 2022-01-17 a las 21.35.3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46596" y="1933774"/>
            <a:ext cx="3035301" cy="2336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ergio Suárez"/>
          <p:cNvSpPr txBox="1"/>
          <p:nvPr/>
        </p:nvSpPr>
        <p:spPr>
          <a:xfrm>
            <a:off x="6988229" y="1491761"/>
            <a:ext cx="248370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100">
                <a:solidFill>
                  <a:schemeClr val="accent2">
                    <a:lumOff val="-2588"/>
                  </a:schemeClr>
                </a:solidFill>
                <a:latin typeface="Roboto-Bold"/>
                <a:ea typeface="Roboto-Bold"/>
                <a:cs typeface="Roboto-Bold"/>
                <a:sym typeface="Roboto-Bold"/>
              </a:defRPr>
            </a:lvl1pPr>
          </a:lstStyle>
          <a:p>
            <a:pPr>
              <a:defRPr b="0">
                <a:latin typeface="Roboto-Regular"/>
                <a:ea typeface="Roboto-Regular"/>
                <a:cs typeface="Roboto-Regular"/>
                <a:sym typeface="Roboto-Regular"/>
              </a:defRPr>
            </a:pPr>
            <a:r>
              <a:rPr b="1">
                <a:latin typeface="Roboto-Bold"/>
                <a:ea typeface="Roboto-Bold"/>
                <a:cs typeface="Roboto-Bold"/>
                <a:sym typeface="Roboto-Bold"/>
              </a:rPr>
              <a:t>Sergio Suárez</a:t>
            </a:r>
          </a:p>
        </p:txBody>
      </p:sp>
      <p:pic>
        <p:nvPicPr>
          <p:cNvPr id="236" name="Imagen" descr="Imagen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72895" y="3590181"/>
            <a:ext cx="3048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n" descr="Imagen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81343" y="4197563"/>
            <a:ext cx="309053" cy="30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n" descr="Imagen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941145" y="2640041"/>
            <a:ext cx="368301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Full stack developer @ Syntonize"/>
          <p:cNvSpPr txBox="1"/>
          <p:nvPr/>
        </p:nvSpPr>
        <p:spPr>
          <a:xfrm>
            <a:off x="6988229" y="2043030"/>
            <a:ext cx="407464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0" sz="2200">
                <a:solidFill>
                  <a:schemeClr val="accent2">
                    <a:lumOff val="-2588"/>
                  </a:schemeClr>
                </a:solidFill>
                <a:latin typeface="Roboto-Regular"/>
                <a:ea typeface="Roboto-Regular"/>
                <a:cs typeface="Roboto-Regular"/>
                <a:sym typeface="Roboto-Regular"/>
              </a:defRPr>
            </a:lvl1pPr>
          </a:lstStyle>
          <a:p>
            <a:pPr/>
            <a:r>
              <a:t>Full stack developer @ Syntonize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42" name="Google Shape;218;p42" descr="Google Shape;218;p4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2107" y="-689192"/>
            <a:ext cx="9117711" cy="5136033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Google Shape;219;p42"/>
          <p:cNvSpPr txBox="1"/>
          <p:nvPr/>
        </p:nvSpPr>
        <p:spPr>
          <a:xfrm>
            <a:off x="3994022" y="208290"/>
            <a:ext cx="3031550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Syntonize</a:t>
            </a:r>
          </a:p>
        </p:txBody>
      </p:sp>
      <p:sp>
        <p:nvSpPr>
          <p:cNvPr id="244" name="Google Shape;220;p42"/>
          <p:cNvSpPr txBox="1"/>
          <p:nvPr/>
        </p:nvSpPr>
        <p:spPr>
          <a:xfrm>
            <a:off x="345221" y="1940559"/>
            <a:ext cx="4015881" cy="3815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lnSpc>
                <a:spcPct val="120000"/>
              </a:lnSpc>
              <a:defRPr sz="1500">
                <a:solidFill>
                  <a:srgbClr val="1A1A22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t>Somos una consultora digital que lleva más de doce años ayudando a sus clientes en los procesos de transformación digital y creación de proyectos digitales. </a:t>
            </a:r>
            <a:endParaRPr sz="1300"/>
          </a:p>
          <a:p>
            <a:pPr>
              <a:lnSpc>
                <a:spcPct val="120000"/>
              </a:lnSpc>
              <a:defRPr b="0" sz="1300">
                <a:solidFill>
                  <a:srgbClr val="1A1A22"/>
                </a:solidFill>
                <a:latin typeface="Roboto-Regular"/>
                <a:ea typeface="Roboto-Regular"/>
                <a:cs typeface="Roboto-Regular"/>
                <a:sym typeface="Roboto-Regular"/>
              </a:defRPr>
            </a:pPr>
          </a:p>
          <a:p>
            <a:pPr>
              <a:lnSpc>
                <a:spcPct val="120000"/>
              </a:lnSpc>
              <a:defRPr b="0">
                <a:solidFill>
                  <a:srgbClr val="1A1A22"/>
                </a:solidFill>
                <a:latin typeface="Roboto-Regular"/>
                <a:ea typeface="Roboto-Regular"/>
                <a:cs typeface="Roboto-Regular"/>
                <a:sym typeface="Roboto-Regular"/>
              </a:defRPr>
            </a:pPr>
            <a:r>
              <a:t>Facilitamos las sintonías entre las marcas y consumidores en los entornos digitales. </a:t>
            </a:r>
          </a:p>
          <a:p>
            <a:pPr>
              <a:lnSpc>
                <a:spcPct val="120000"/>
              </a:lnSpc>
              <a:defRPr b="0">
                <a:solidFill>
                  <a:srgbClr val="1A1A22"/>
                </a:solidFill>
                <a:latin typeface="Roboto-Regular"/>
                <a:ea typeface="Roboto-Regular"/>
                <a:cs typeface="Roboto-Regular"/>
                <a:sym typeface="Roboto-Regular"/>
              </a:defRPr>
            </a:pPr>
          </a:p>
          <a:p>
            <a:pPr>
              <a:lnSpc>
                <a:spcPct val="120000"/>
              </a:lnSpc>
              <a:defRPr b="0">
                <a:solidFill>
                  <a:srgbClr val="1A1A22"/>
                </a:solidFill>
                <a:latin typeface="Roboto-Regular"/>
                <a:ea typeface="Roboto-Regular"/>
                <a:cs typeface="Roboto-Regular"/>
                <a:sym typeface="Roboto-Regular"/>
              </a:defRPr>
            </a:pPr>
            <a:r>
              <a:t>Nuestro equipo estudia el entorno de la empresa, diseña y desarrolla buscando la excelencia en cada uno de los proyectos para resolver problemas y crear un entorno digital que se ajuste a las necesidades individuales de cada marca y consumidor. </a:t>
            </a:r>
          </a:p>
        </p:txBody>
      </p:sp>
      <p:sp>
        <p:nvSpPr>
          <p:cNvPr id="245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46" name="Google Shape;219;p42"/>
          <p:cNvSpPr txBox="1"/>
          <p:nvPr/>
        </p:nvSpPr>
        <p:spPr>
          <a:xfrm>
            <a:off x="4138270" y="804309"/>
            <a:ext cx="3562187" cy="33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>
              <a:lnSpc>
                <a:spcPct val="80000"/>
              </a:lnSpc>
              <a:defRPr sz="19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www.syntonize.com</a:t>
            </a:r>
          </a:p>
        </p:txBody>
      </p:sp>
      <p:sp>
        <p:nvSpPr>
          <p:cNvPr id="247" name="Google Shape;220;p42"/>
          <p:cNvSpPr txBox="1"/>
          <p:nvPr/>
        </p:nvSpPr>
        <p:spPr>
          <a:xfrm>
            <a:off x="5240577" y="2390069"/>
            <a:ext cx="4774501" cy="95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lnSpc>
                <a:spcPct val="120000"/>
              </a:lnSpc>
              <a:defRPr sz="1700">
                <a:solidFill>
                  <a:srgbClr val="1A1A22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t>Correos: </a:t>
            </a:r>
          </a:p>
          <a:p>
            <a:pPr>
              <a:lnSpc>
                <a:spcPct val="120000"/>
              </a:lnSpc>
              <a:defRPr b="0" sz="1700">
                <a:solidFill>
                  <a:srgbClr val="1A1A22"/>
                </a:solidFill>
                <a:latin typeface="Roboto-Regular"/>
                <a:ea typeface="Roboto-Regular"/>
                <a:cs typeface="Roboto-Regular"/>
                <a:sym typeface="Roboto-Regular"/>
              </a:defRPr>
            </a:pPr>
            <a:r>
              <a:t>talento@syntonize.com</a:t>
            </a:r>
          </a:p>
          <a:p>
            <a:pPr>
              <a:lnSpc>
                <a:spcPct val="120000"/>
              </a:lnSpc>
              <a:defRPr b="0" sz="1700">
                <a:solidFill>
                  <a:srgbClr val="1A1A22"/>
                </a:solidFill>
                <a:latin typeface="Roboto-Regular"/>
                <a:ea typeface="Roboto-Regular"/>
                <a:cs typeface="Roboto-Regular"/>
                <a:sym typeface="Roboto-Regular"/>
              </a:defRPr>
            </a:pPr>
            <a:r>
              <a:t>mzuleta@syntonize.com</a:t>
            </a:r>
          </a:p>
        </p:txBody>
      </p:sp>
      <p:sp>
        <p:nvSpPr>
          <p:cNvPr id="248" name="Google Shape;220;p42"/>
          <p:cNvSpPr txBox="1"/>
          <p:nvPr/>
        </p:nvSpPr>
        <p:spPr>
          <a:xfrm>
            <a:off x="5240577" y="3638175"/>
            <a:ext cx="4774501" cy="125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lnSpc>
                <a:spcPct val="120000"/>
              </a:lnSpc>
              <a:defRPr sz="1700">
                <a:solidFill>
                  <a:srgbClr val="1A1A22"/>
                </a:solidFill>
                <a:latin typeface="Roboto-Bold"/>
                <a:ea typeface="Roboto-Bold"/>
                <a:cs typeface="Roboto-Bold"/>
                <a:sym typeface="Roboto-Bold"/>
              </a:defRPr>
            </a:pPr>
            <a:r>
              <a:t>Buscamos: </a:t>
            </a:r>
            <a:br/>
            <a:r>
              <a:t>- </a:t>
            </a:r>
            <a:r>
              <a:rPr b="0">
                <a:latin typeface="Roboto-Regular"/>
                <a:ea typeface="Roboto-Regular"/>
                <a:cs typeface="Roboto-Regular"/>
                <a:sym typeface="Roboto-Regular"/>
              </a:rPr>
              <a:t>QA tester</a:t>
            </a:r>
            <a:br>
              <a:rPr b="0">
                <a:latin typeface="Roboto-Regular"/>
                <a:ea typeface="Roboto-Regular"/>
                <a:cs typeface="Roboto-Regular"/>
                <a:sym typeface="Roboto-Regular"/>
              </a:rPr>
            </a:br>
            <a:r>
              <a:rPr b="0">
                <a:latin typeface="Roboto-Regular"/>
                <a:ea typeface="Roboto-Regular"/>
                <a:cs typeface="Roboto-Regular"/>
                <a:sym typeface="Roboto-Regular"/>
              </a:rPr>
              <a:t>- Frontend: Angular/GraphQL</a:t>
            </a:r>
            <a:br>
              <a:rPr b="0">
                <a:latin typeface="Roboto-Regular"/>
                <a:ea typeface="Roboto-Regular"/>
                <a:cs typeface="Roboto-Regular"/>
                <a:sym typeface="Roboto-Regular"/>
              </a:rPr>
            </a:br>
            <a:r>
              <a:rPr b="0">
                <a:latin typeface="Roboto-Regular"/>
                <a:ea typeface="Roboto-Regular"/>
                <a:cs typeface="Roboto-Regular"/>
                <a:sym typeface="Roboto-Regular"/>
              </a:rPr>
              <a:t>- Backend: NodeJs/GraphQL/AWS Lambda</a:t>
            </a:r>
          </a:p>
        </p:txBody>
      </p:sp>
      <p:sp>
        <p:nvSpPr>
          <p:cNvPr id="249" name="www.linkedin.com/company/syntonize"/>
          <p:cNvSpPr txBox="1"/>
          <p:nvPr/>
        </p:nvSpPr>
        <p:spPr>
          <a:xfrm>
            <a:off x="5293040" y="5191081"/>
            <a:ext cx="421471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900">
                <a:latin typeface="Roboto-Bold"/>
                <a:ea typeface="Roboto-Bold"/>
                <a:cs typeface="Roboto-Bold"/>
                <a:sym typeface="Roboto-Bold"/>
              </a:defRPr>
            </a:lvl1pPr>
          </a:lstStyle>
          <a:p>
            <a:pPr/>
            <a:r>
              <a:t>www.linkedin.com/company/syntonize</a:t>
            </a:r>
          </a:p>
        </p:txBody>
      </p:sp>
      <p:pic>
        <p:nvPicPr>
          <p:cNvPr id="250" name="Syntonize logo-01.png" descr="Syntonize logo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4" name="Google Shape;219;p42"/>
          <p:cNvSpPr txBox="1"/>
          <p:nvPr/>
        </p:nvSpPr>
        <p:spPr>
          <a:xfrm>
            <a:off x="54741" y="208289"/>
            <a:ext cx="12082518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Nest </a:t>
            </a:r>
          </a:p>
        </p:txBody>
      </p:sp>
      <p:sp>
        <p:nvSpPr>
          <p:cNvPr id="255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256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7944" y="1809304"/>
            <a:ext cx="5321719" cy="3496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8221" y="1555611"/>
            <a:ext cx="2851988" cy="138796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NODEJS…"/>
          <p:cNvSpPr txBox="1"/>
          <p:nvPr/>
        </p:nvSpPr>
        <p:spPr>
          <a:xfrm>
            <a:off x="8076092" y="3215052"/>
            <a:ext cx="3674469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  <a:r>
              <a:t>NODEJS </a:t>
            </a:r>
            <a:br/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  <a:r>
              <a:t>EXTENSIBLE</a:t>
            </a: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  <a:r>
              <a:t>VERSÁTIL</a:t>
            </a: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  <a:r>
              <a:t>PROGRESIVO</a:t>
            </a: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  <a:r>
              <a:t>ESCALABLE</a:t>
            </a:r>
          </a:p>
          <a:p>
            <a:pPr>
              <a:defRPr>
                <a:latin typeface="Roboto-Bold"/>
                <a:ea typeface="Roboto-Bold"/>
                <a:cs typeface="Roboto-Bold"/>
                <a:sym typeface="Roboto-Bold"/>
              </a:defRPr>
            </a:pPr>
          </a:p>
        </p:txBody>
      </p:sp>
      <p:pic>
        <p:nvPicPr>
          <p:cNvPr id="259" name="Syntonize logo-01.png" descr="Syntonize logo-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3" name="Google Shape;219;p42"/>
          <p:cNvSpPr txBox="1"/>
          <p:nvPr/>
        </p:nvSpPr>
        <p:spPr>
          <a:xfrm>
            <a:off x="37438" y="208289"/>
            <a:ext cx="12117123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GraphQL</a:t>
            </a:r>
          </a:p>
        </p:txBody>
      </p:sp>
      <p:sp>
        <p:nvSpPr>
          <p:cNvPr id="264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65" name="QUERY LANGUAGE…"/>
          <p:cNvSpPr txBox="1"/>
          <p:nvPr/>
        </p:nvSpPr>
        <p:spPr>
          <a:xfrm>
            <a:off x="7448127" y="2999423"/>
            <a:ext cx="3674469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  <a:r>
              <a:t>QUERY LANGUAGE</a:t>
            </a: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  <a:r>
              <a:t>CONSULTAS DINAMICAS</a:t>
            </a: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  <a:r>
              <a:t>ESQUEMA</a:t>
            </a: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  <a:r>
              <a:t>APOLLO GRAPHQL</a:t>
            </a: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  <a:br/>
            <a:r>
              <a:t>QUERIES &amp; MUTATIONS</a:t>
            </a:r>
          </a:p>
          <a:p>
            <a:pPr>
              <a:defRPr>
                <a:latin typeface="Roboto-Bold"/>
                <a:ea typeface="Roboto-Bold"/>
                <a:cs typeface="Roboto-Bold"/>
                <a:sym typeface="Roboto-Bold"/>
              </a:defRPr>
            </a:pPr>
          </a:p>
        </p:txBody>
      </p:sp>
      <p:pic>
        <p:nvPicPr>
          <p:cNvPr id="266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536" y="2066881"/>
            <a:ext cx="5448476" cy="2724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Syntonize logo-01.png" descr="Syntonize logo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29144" y="944947"/>
            <a:ext cx="3281807" cy="1820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2" name="Google Shape;219;p42"/>
          <p:cNvSpPr txBox="1"/>
          <p:nvPr/>
        </p:nvSpPr>
        <p:spPr>
          <a:xfrm>
            <a:off x="37438" y="208289"/>
            <a:ext cx="12117123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GraphQL vs REST</a:t>
            </a:r>
          </a:p>
        </p:txBody>
      </p:sp>
      <p:sp>
        <p:nvSpPr>
          <p:cNvPr id="273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274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13915" y="1199873"/>
            <a:ext cx="6375994" cy="4458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9" name="Google Shape;219;p42"/>
          <p:cNvSpPr txBox="1"/>
          <p:nvPr/>
        </p:nvSpPr>
        <p:spPr>
          <a:xfrm>
            <a:off x="37438" y="208289"/>
            <a:ext cx="12117123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GraphQL</a:t>
            </a:r>
          </a:p>
        </p:txBody>
      </p:sp>
      <p:sp>
        <p:nvSpPr>
          <p:cNvPr id="280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pic>
        <p:nvPicPr>
          <p:cNvPr id="281" name="Syntonize logo-01.png" descr="Syntonize 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Captura de pantalla 2022-01-18 a las 17.56.10.png" descr="Captura de pantalla 2022-01-18 a las 17.56.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0442" y="1389786"/>
            <a:ext cx="7184468" cy="3885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32593" y="2149546"/>
            <a:ext cx="3281807" cy="1820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17;p42"/>
          <p:cNvSpPr txBox="1"/>
          <p:nvPr>
            <p:ph type="sldNum" sz="quarter" idx="4294967295"/>
          </p:nvPr>
        </p:nvSpPr>
        <p:spPr>
          <a:xfrm>
            <a:off x="11879016" y="6462174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l">
              <a:lnSpc>
                <a:spcPct val="80000"/>
              </a:lnSpc>
              <a:defRPr sz="1000">
                <a:solidFill>
                  <a:srgbClr val="88888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7" name="Google Shape;219;p42"/>
          <p:cNvSpPr txBox="1"/>
          <p:nvPr/>
        </p:nvSpPr>
        <p:spPr>
          <a:xfrm>
            <a:off x="226667" y="208289"/>
            <a:ext cx="11738666" cy="6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49" tIns="22849" rIns="22849" bIns="22849">
            <a:spAutoFit/>
          </a:bodyPr>
          <a:lstStyle>
            <a:lvl1pPr algn="ctr">
              <a:lnSpc>
                <a:spcPct val="80000"/>
              </a:lnSpc>
              <a:defRPr sz="4200">
                <a:solidFill>
                  <a:srgbClr val="1A1A22"/>
                </a:solidFill>
                <a:latin typeface="+mj-lt"/>
                <a:ea typeface="+mj-ea"/>
                <a:cs typeface="+mj-cs"/>
                <a:sym typeface="Playfair Display"/>
              </a:defRPr>
            </a:lvl1pPr>
          </a:lstStyle>
          <a:p>
            <a:pPr/>
            <a:r>
              <a:t>MongoDB</a:t>
            </a:r>
          </a:p>
        </p:txBody>
      </p:sp>
      <p:sp>
        <p:nvSpPr>
          <p:cNvPr id="288" name="Google Shape;221;p42"/>
          <p:cNvSpPr/>
          <p:nvPr/>
        </p:nvSpPr>
        <p:spPr>
          <a:xfrm>
            <a:off x="500380" y="396240"/>
            <a:ext cx="304801" cy="304801"/>
          </a:xfrm>
          <a:prstGeom prst="rect">
            <a:avLst/>
          </a:prstGeom>
          <a:solidFill>
            <a:srgbClr val="1A1A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0" sz="1300">
                <a:solidFill>
                  <a:srgbClr val="1A1A22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89" name="HUMONGOUS “ENORME”…"/>
          <p:cNvSpPr txBox="1"/>
          <p:nvPr/>
        </p:nvSpPr>
        <p:spPr>
          <a:xfrm>
            <a:off x="7590308" y="3385907"/>
            <a:ext cx="4432364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  <a:r>
              <a:t>HUMONGOUS “ENORME”</a:t>
            </a: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  <a:r>
              <a:t>BASE DE DATOS NOSQL</a:t>
            </a: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  <a:r>
              <a:t>COLECCIONES &amp; DOCUMENTOS</a:t>
            </a: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</a:p>
          <a:p>
            <a:pPr>
              <a:defRPr sz="2000">
                <a:latin typeface="Roboto-Bold"/>
                <a:ea typeface="Roboto-Bold"/>
                <a:cs typeface="Roboto-Bold"/>
                <a:sym typeface="Roboto-Bold"/>
              </a:defRPr>
            </a:pPr>
            <a:r>
              <a:t>BSON</a:t>
            </a:r>
          </a:p>
          <a:p>
            <a:pPr>
              <a:defRPr>
                <a:latin typeface="Roboto-Bold"/>
                <a:ea typeface="Roboto-Bold"/>
                <a:cs typeface="Roboto-Bold"/>
                <a:sym typeface="Roboto-Bold"/>
              </a:defRPr>
            </a:pPr>
          </a:p>
        </p:txBody>
      </p:sp>
      <p:pic>
        <p:nvPicPr>
          <p:cNvPr id="290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279" y="1150758"/>
            <a:ext cx="4732445" cy="4556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4671" y="1951465"/>
            <a:ext cx="3328058" cy="898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Syntonize logo-01.png" descr="Syntonize logo-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13781" y="6383122"/>
            <a:ext cx="1800922" cy="31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36586" y="5776374"/>
            <a:ext cx="2540001" cy="15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YNTONIZE">
  <a:themeElements>
    <a:clrScheme name="SYNTONIZ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YNTONIZE">
      <a:majorFont>
        <a:latin typeface="Playfair Display"/>
        <a:ea typeface="Playfair Display"/>
        <a:cs typeface="Playfair Display"/>
      </a:majorFont>
      <a:minorFont>
        <a:latin typeface="Arial"/>
        <a:ea typeface="Arial"/>
        <a:cs typeface="Arial"/>
      </a:minorFont>
    </a:fontScheme>
    <a:fmtScheme name="SYNTONIZ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YNTONIZE">
  <a:themeElements>
    <a:clrScheme name="SYNTONIZ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YNTONIZE">
      <a:majorFont>
        <a:latin typeface="Playfair Display"/>
        <a:ea typeface="Playfair Display"/>
        <a:cs typeface="Playfair Display"/>
      </a:majorFont>
      <a:minorFont>
        <a:latin typeface="Arial"/>
        <a:ea typeface="Arial"/>
        <a:cs typeface="Arial"/>
      </a:minorFont>
    </a:fontScheme>
    <a:fmtScheme name="SYNTONIZ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